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7" r:id="rId2"/>
    <p:sldId id="441" r:id="rId3"/>
    <p:sldId id="463" r:id="rId4"/>
    <p:sldId id="448" r:id="rId5"/>
    <p:sldId id="447" r:id="rId6"/>
    <p:sldId id="470" r:id="rId7"/>
    <p:sldId id="466" r:id="rId8"/>
    <p:sldId id="471" r:id="rId9"/>
    <p:sldId id="476" r:id="rId10"/>
    <p:sldId id="465" r:id="rId11"/>
    <p:sldId id="475" r:id="rId12"/>
    <p:sldId id="474" r:id="rId13"/>
    <p:sldId id="487" r:id="rId14"/>
    <p:sldId id="442" r:id="rId15"/>
    <p:sldId id="443" r:id="rId16"/>
    <p:sldId id="478" r:id="rId17"/>
    <p:sldId id="479" r:id="rId18"/>
    <p:sldId id="486" r:id="rId19"/>
    <p:sldId id="480" r:id="rId20"/>
    <p:sldId id="488" r:id="rId21"/>
    <p:sldId id="482" r:id="rId22"/>
    <p:sldId id="481" r:id="rId23"/>
    <p:sldId id="484" r:id="rId24"/>
    <p:sldId id="485" r:id="rId25"/>
    <p:sldId id="460" r:id="rId26"/>
    <p:sldId id="483" r:id="rId27"/>
    <p:sldId id="428" r:id="rId28"/>
  </p:sldIdLst>
  <p:sldSz cx="9144000" cy="6858000" type="screen4x3"/>
  <p:notesSz cx="9926638" cy="6797675"/>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4" autoAdjust="0"/>
    <p:restoredTop sz="94660"/>
  </p:normalViewPr>
  <p:slideViewPr>
    <p:cSldViewPr>
      <p:cViewPr varScale="1">
        <p:scale>
          <a:sx n="65" d="100"/>
          <a:sy n="65" d="100"/>
        </p:scale>
        <p:origin x="1362" y="24"/>
      </p:cViewPr>
      <p:guideLst>
        <p:guide orient="horz" pos="2160"/>
        <p:guide pos="2880"/>
      </p:guideLst>
    </p:cSldViewPr>
  </p:slideViewPr>
  <p:notesTextViewPr>
    <p:cViewPr>
      <p:scale>
        <a:sx n="1" d="1"/>
        <a:sy n="1" d="1"/>
      </p:scale>
      <p:origin x="0" y="0"/>
    </p:cViewPr>
  </p:notesTextViewPr>
  <p:sorterViewPr>
    <p:cViewPr>
      <p:scale>
        <a:sx n="120" d="100"/>
        <a:sy n="120" d="100"/>
      </p:scale>
      <p:origin x="0" y="-69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E60DCC9D-012D-4F3A-8F2A-FE13AC450849}" type="datetimeFigureOut">
              <a:rPr lang="en-GB" smtClean="0"/>
              <a:t>17/10/2016</a:t>
            </a:fld>
            <a:endParaRPr lang="en-GB"/>
          </a:p>
        </p:txBody>
      </p:sp>
      <p:sp>
        <p:nvSpPr>
          <p:cNvPr id="4" name="Footer Placeholder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EF811F5B-3351-4746-AA78-831E74D93F27}" type="slidenum">
              <a:rPr lang="en-GB" smtClean="0"/>
              <a:t>‹#›</a:t>
            </a:fld>
            <a:endParaRPr lang="en-GB"/>
          </a:p>
        </p:txBody>
      </p:sp>
    </p:spTree>
    <p:extLst>
      <p:ext uri="{BB962C8B-B14F-4D97-AF65-F5344CB8AC3E}">
        <p14:creationId xmlns:p14="http://schemas.microsoft.com/office/powerpoint/2010/main" val="3873259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F90FAC53-37D1-4254-9756-28AB7DA41B4A}" type="datetimeFigureOut">
              <a:rPr lang="el-GR" smtClean="0"/>
              <a:t>17/10/2016</a:t>
            </a:fld>
            <a:endParaRPr lang="el-GR"/>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3C810110-F6DC-413D-B55D-6B75C8522BFE}" type="slidenum">
              <a:rPr lang="el-GR" smtClean="0"/>
              <a:t>‹#›</a:t>
            </a:fld>
            <a:endParaRPr lang="el-GR"/>
          </a:p>
        </p:txBody>
      </p:sp>
    </p:spTree>
    <p:extLst>
      <p:ext uri="{BB962C8B-B14F-4D97-AF65-F5344CB8AC3E}">
        <p14:creationId xmlns:p14="http://schemas.microsoft.com/office/powerpoint/2010/main" val="3644539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8C9A7-F8C0-4B7E-BA50-9EADD84E0786}" type="slidenum">
              <a:rPr lang="el-GR">
                <a:solidFill>
                  <a:prstClr val="black"/>
                </a:solidFill>
              </a:rPr>
              <a:pPr/>
              <a:t>1</a:t>
            </a:fld>
            <a:endParaRPr lang="el-GR">
              <a:solidFill>
                <a:prstClr val="black"/>
              </a:solidFill>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1323552" y="3228896"/>
            <a:ext cx="7279535" cy="3058954"/>
          </a:xfrm>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8C9A7-F8C0-4B7E-BA50-9EADD84E0786}" type="slidenum">
              <a:rPr lang="el-GR">
                <a:solidFill>
                  <a:prstClr val="black"/>
                </a:solidFill>
              </a:rPr>
              <a:pPr/>
              <a:t>11</a:t>
            </a:fld>
            <a:endParaRPr lang="el-GR">
              <a:solidFill>
                <a:prstClr val="black"/>
              </a:solidFill>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1323552" y="3228896"/>
            <a:ext cx="7279535" cy="3058954"/>
          </a:xfrm>
        </p:spPr>
        <p:txBody>
          <a:bodyPr/>
          <a:lstStyle/>
          <a:p>
            <a:endParaRPr lang="en-US" dirty="0"/>
          </a:p>
        </p:txBody>
      </p:sp>
    </p:spTree>
    <p:extLst>
      <p:ext uri="{BB962C8B-B14F-4D97-AF65-F5344CB8AC3E}">
        <p14:creationId xmlns:p14="http://schemas.microsoft.com/office/powerpoint/2010/main" val="3560389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8C9A7-F8C0-4B7E-BA50-9EADD84E0786}" type="slidenum">
              <a:rPr lang="el-GR">
                <a:solidFill>
                  <a:prstClr val="black"/>
                </a:solidFill>
              </a:rPr>
              <a:pPr/>
              <a:t>12</a:t>
            </a:fld>
            <a:endParaRPr lang="el-GR">
              <a:solidFill>
                <a:prstClr val="black"/>
              </a:solidFill>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1323552" y="3228896"/>
            <a:ext cx="7279535" cy="3058954"/>
          </a:xfrm>
        </p:spPr>
        <p:txBody>
          <a:bodyPr/>
          <a:lstStyle/>
          <a:p>
            <a:endParaRPr lang="en-US" dirty="0"/>
          </a:p>
        </p:txBody>
      </p:sp>
    </p:spTree>
    <p:extLst>
      <p:ext uri="{BB962C8B-B14F-4D97-AF65-F5344CB8AC3E}">
        <p14:creationId xmlns:p14="http://schemas.microsoft.com/office/powerpoint/2010/main" val="178580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8C9A7-F8C0-4B7E-BA50-9EADD84E0786}" type="slidenum">
              <a:rPr lang="el-GR">
                <a:solidFill>
                  <a:prstClr val="black"/>
                </a:solidFill>
              </a:rPr>
              <a:pPr/>
              <a:t>13</a:t>
            </a:fld>
            <a:endParaRPr lang="el-GR">
              <a:solidFill>
                <a:prstClr val="black"/>
              </a:solidFill>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1323552" y="3228896"/>
            <a:ext cx="7279535" cy="3058954"/>
          </a:xfrm>
        </p:spPr>
        <p:txBody>
          <a:bodyPr/>
          <a:lstStyle/>
          <a:p>
            <a:endParaRPr lang="en-US" dirty="0"/>
          </a:p>
        </p:txBody>
      </p:sp>
    </p:spTree>
    <p:extLst>
      <p:ext uri="{BB962C8B-B14F-4D97-AF65-F5344CB8AC3E}">
        <p14:creationId xmlns:p14="http://schemas.microsoft.com/office/powerpoint/2010/main" val="3759220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8C9A7-F8C0-4B7E-BA50-9EADD84E0786}" type="slidenum">
              <a:rPr lang="el-GR">
                <a:solidFill>
                  <a:prstClr val="black"/>
                </a:solidFill>
              </a:rPr>
              <a:pPr/>
              <a:t>14</a:t>
            </a:fld>
            <a:endParaRPr lang="el-GR">
              <a:solidFill>
                <a:prstClr val="black"/>
              </a:solidFill>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1323552" y="3228896"/>
            <a:ext cx="7279535" cy="3058954"/>
          </a:xfrm>
        </p:spPr>
        <p:txBody>
          <a:bodyPr/>
          <a:lstStyle/>
          <a:p>
            <a:endParaRPr lang="en-US" dirty="0"/>
          </a:p>
        </p:txBody>
      </p:sp>
    </p:spTree>
    <p:extLst>
      <p:ext uri="{BB962C8B-B14F-4D97-AF65-F5344CB8AC3E}">
        <p14:creationId xmlns:p14="http://schemas.microsoft.com/office/powerpoint/2010/main" val="1347351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8C9A7-F8C0-4B7E-BA50-9EADD84E0786}" type="slidenum">
              <a:rPr lang="el-GR">
                <a:solidFill>
                  <a:prstClr val="black"/>
                </a:solidFill>
              </a:rPr>
              <a:pPr/>
              <a:t>15</a:t>
            </a:fld>
            <a:endParaRPr lang="el-GR">
              <a:solidFill>
                <a:prstClr val="black"/>
              </a:solidFill>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1323552" y="3228896"/>
            <a:ext cx="7279535" cy="3058954"/>
          </a:xfrm>
        </p:spPr>
        <p:txBody>
          <a:bodyPr/>
          <a:lstStyle/>
          <a:p>
            <a:endParaRPr lang="en-US" dirty="0"/>
          </a:p>
        </p:txBody>
      </p:sp>
    </p:spTree>
    <p:extLst>
      <p:ext uri="{BB962C8B-B14F-4D97-AF65-F5344CB8AC3E}">
        <p14:creationId xmlns:p14="http://schemas.microsoft.com/office/powerpoint/2010/main" val="3100945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8C9A7-F8C0-4B7E-BA50-9EADD84E0786}" type="slidenum">
              <a:rPr lang="el-GR">
                <a:solidFill>
                  <a:prstClr val="black"/>
                </a:solidFill>
              </a:rPr>
              <a:pPr/>
              <a:t>16</a:t>
            </a:fld>
            <a:endParaRPr lang="el-GR">
              <a:solidFill>
                <a:prstClr val="black"/>
              </a:solidFill>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1323552" y="3228896"/>
            <a:ext cx="7279535" cy="3058954"/>
          </a:xfrm>
        </p:spPr>
        <p:txBody>
          <a:bodyPr/>
          <a:lstStyle/>
          <a:p>
            <a:endParaRPr lang="en-US" dirty="0"/>
          </a:p>
        </p:txBody>
      </p:sp>
    </p:spTree>
    <p:extLst>
      <p:ext uri="{BB962C8B-B14F-4D97-AF65-F5344CB8AC3E}">
        <p14:creationId xmlns:p14="http://schemas.microsoft.com/office/powerpoint/2010/main" val="1765649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8C9A7-F8C0-4B7E-BA50-9EADD84E0786}" type="slidenum">
              <a:rPr lang="el-GR">
                <a:solidFill>
                  <a:prstClr val="black"/>
                </a:solidFill>
              </a:rPr>
              <a:pPr/>
              <a:t>17</a:t>
            </a:fld>
            <a:endParaRPr lang="el-GR">
              <a:solidFill>
                <a:prstClr val="black"/>
              </a:solidFill>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1323552" y="3228896"/>
            <a:ext cx="7279535" cy="3058954"/>
          </a:xfrm>
        </p:spPr>
        <p:txBody>
          <a:bodyPr/>
          <a:lstStyle/>
          <a:p>
            <a:endParaRPr lang="en-US" dirty="0"/>
          </a:p>
        </p:txBody>
      </p:sp>
    </p:spTree>
    <p:extLst>
      <p:ext uri="{BB962C8B-B14F-4D97-AF65-F5344CB8AC3E}">
        <p14:creationId xmlns:p14="http://schemas.microsoft.com/office/powerpoint/2010/main" val="1485686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8C9A7-F8C0-4B7E-BA50-9EADD84E0786}" type="slidenum">
              <a:rPr lang="el-GR">
                <a:solidFill>
                  <a:prstClr val="black"/>
                </a:solidFill>
              </a:rPr>
              <a:pPr/>
              <a:t>18</a:t>
            </a:fld>
            <a:endParaRPr lang="el-GR">
              <a:solidFill>
                <a:prstClr val="black"/>
              </a:solidFill>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1323552" y="3228896"/>
            <a:ext cx="7279535" cy="3058954"/>
          </a:xfrm>
        </p:spPr>
        <p:txBody>
          <a:bodyPr/>
          <a:lstStyle/>
          <a:p>
            <a:endParaRPr lang="en-US" dirty="0"/>
          </a:p>
        </p:txBody>
      </p:sp>
    </p:spTree>
    <p:extLst>
      <p:ext uri="{BB962C8B-B14F-4D97-AF65-F5344CB8AC3E}">
        <p14:creationId xmlns:p14="http://schemas.microsoft.com/office/powerpoint/2010/main" val="3524335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8C9A7-F8C0-4B7E-BA50-9EADD84E0786}" type="slidenum">
              <a:rPr lang="el-GR">
                <a:solidFill>
                  <a:prstClr val="black"/>
                </a:solidFill>
              </a:rPr>
              <a:pPr/>
              <a:t>19</a:t>
            </a:fld>
            <a:endParaRPr lang="el-GR">
              <a:solidFill>
                <a:prstClr val="black"/>
              </a:solidFill>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1323552" y="3228896"/>
            <a:ext cx="7279535" cy="3058954"/>
          </a:xfrm>
        </p:spPr>
        <p:txBody>
          <a:bodyPr/>
          <a:lstStyle/>
          <a:p>
            <a:endParaRPr lang="en-US" dirty="0"/>
          </a:p>
        </p:txBody>
      </p:sp>
    </p:spTree>
    <p:extLst>
      <p:ext uri="{BB962C8B-B14F-4D97-AF65-F5344CB8AC3E}">
        <p14:creationId xmlns:p14="http://schemas.microsoft.com/office/powerpoint/2010/main" val="3362407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8C9A7-F8C0-4B7E-BA50-9EADD84E0786}" type="slidenum">
              <a:rPr lang="el-GR">
                <a:solidFill>
                  <a:prstClr val="black"/>
                </a:solidFill>
              </a:rPr>
              <a:pPr/>
              <a:t>20</a:t>
            </a:fld>
            <a:endParaRPr lang="el-GR">
              <a:solidFill>
                <a:prstClr val="black"/>
              </a:solidFill>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1323552" y="3228896"/>
            <a:ext cx="7279535" cy="3058954"/>
          </a:xfrm>
        </p:spPr>
        <p:txBody>
          <a:bodyPr/>
          <a:lstStyle/>
          <a:p>
            <a:endParaRPr lang="en-US" dirty="0"/>
          </a:p>
        </p:txBody>
      </p:sp>
    </p:spTree>
    <p:extLst>
      <p:ext uri="{BB962C8B-B14F-4D97-AF65-F5344CB8AC3E}">
        <p14:creationId xmlns:p14="http://schemas.microsoft.com/office/powerpoint/2010/main" val="457968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8C9A7-F8C0-4B7E-BA50-9EADD84E0786}" type="slidenum">
              <a:rPr lang="el-GR">
                <a:solidFill>
                  <a:prstClr val="black"/>
                </a:solidFill>
              </a:rPr>
              <a:pPr/>
              <a:t>3</a:t>
            </a:fld>
            <a:endParaRPr lang="el-GR">
              <a:solidFill>
                <a:prstClr val="black"/>
              </a:solidFill>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1323552" y="3228896"/>
            <a:ext cx="7279535" cy="3058954"/>
          </a:xfrm>
        </p:spPr>
        <p:txBody>
          <a:bodyPr/>
          <a:lstStyle/>
          <a:p>
            <a:endParaRPr lang="en-US" dirty="0"/>
          </a:p>
        </p:txBody>
      </p:sp>
    </p:spTree>
    <p:extLst>
      <p:ext uri="{BB962C8B-B14F-4D97-AF65-F5344CB8AC3E}">
        <p14:creationId xmlns:p14="http://schemas.microsoft.com/office/powerpoint/2010/main" val="120287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8C9A7-F8C0-4B7E-BA50-9EADD84E0786}" type="slidenum">
              <a:rPr lang="el-GR">
                <a:solidFill>
                  <a:prstClr val="black"/>
                </a:solidFill>
              </a:rPr>
              <a:pPr/>
              <a:t>21</a:t>
            </a:fld>
            <a:endParaRPr lang="el-GR">
              <a:solidFill>
                <a:prstClr val="black"/>
              </a:solidFill>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1323552" y="3228896"/>
            <a:ext cx="7279535" cy="3058954"/>
          </a:xfrm>
        </p:spPr>
        <p:txBody>
          <a:bodyPr/>
          <a:lstStyle/>
          <a:p>
            <a:endParaRPr lang="en-US" dirty="0"/>
          </a:p>
        </p:txBody>
      </p:sp>
    </p:spTree>
    <p:extLst>
      <p:ext uri="{BB962C8B-B14F-4D97-AF65-F5344CB8AC3E}">
        <p14:creationId xmlns:p14="http://schemas.microsoft.com/office/powerpoint/2010/main" val="435183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8C9A7-F8C0-4B7E-BA50-9EADD84E0786}" type="slidenum">
              <a:rPr lang="el-GR">
                <a:solidFill>
                  <a:prstClr val="black"/>
                </a:solidFill>
              </a:rPr>
              <a:pPr/>
              <a:t>22</a:t>
            </a:fld>
            <a:endParaRPr lang="el-GR">
              <a:solidFill>
                <a:prstClr val="black"/>
              </a:solidFill>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1323552" y="3228896"/>
            <a:ext cx="7279535" cy="3058954"/>
          </a:xfrm>
        </p:spPr>
        <p:txBody>
          <a:bodyPr/>
          <a:lstStyle/>
          <a:p>
            <a:endParaRPr lang="en-US" dirty="0"/>
          </a:p>
        </p:txBody>
      </p:sp>
    </p:spTree>
    <p:extLst>
      <p:ext uri="{BB962C8B-B14F-4D97-AF65-F5344CB8AC3E}">
        <p14:creationId xmlns:p14="http://schemas.microsoft.com/office/powerpoint/2010/main" val="235802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8C9A7-F8C0-4B7E-BA50-9EADD84E0786}" type="slidenum">
              <a:rPr lang="el-GR">
                <a:solidFill>
                  <a:prstClr val="black"/>
                </a:solidFill>
              </a:rPr>
              <a:pPr/>
              <a:t>23</a:t>
            </a:fld>
            <a:endParaRPr lang="el-GR">
              <a:solidFill>
                <a:prstClr val="black"/>
              </a:solidFill>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1323552" y="3228896"/>
            <a:ext cx="7279535" cy="3058954"/>
          </a:xfrm>
        </p:spPr>
        <p:txBody>
          <a:bodyPr/>
          <a:lstStyle/>
          <a:p>
            <a:endParaRPr lang="en-US" dirty="0"/>
          </a:p>
        </p:txBody>
      </p:sp>
    </p:spTree>
    <p:extLst>
      <p:ext uri="{BB962C8B-B14F-4D97-AF65-F5344CB8AC3E}">
        <p14:creationId xmlns:p14="http://schemas.microsoft.com/office/powerpoint/2010/main" val="3471153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8C9A7-F8C0-4B7E-BA50-9EADD84E0786}" type="slidenum">
              <a:rPr lang="el-GR">
                <a:solidFill>
                  <a:prstClr val="black"/>
                </a:solidFill>
              </a:rPr>
              <a:pPr/>
              <a:t>24</a:t>
            </a:fld>
            <a:endParaRPr lang="el-GR">
              <a:solidFill>
                <a:prstClr val="black"/>
              </a:solidFill>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1323552" y="3228896"/>
            <a:ext cx="7279535" cy="3058954"/>
          </a:xfrm>
        </p:spPr>
        <p:txBody>
          <a:bodyPr/>
          <a:lstStyle/>
          <a:p>
            <a:endParaRPr lang="en-US" dirty="0"/>
          </a:p>
        </p:txBody>
      </p:sp>
    </p:spTree>
    <p:extLst>
      <p:ext uri="{BB962C8B-B14F-4D97-AF65-F5344CB8AC3E}">
        <p14:creationId xmlns:p14="http://schemas.microsoft.com/office/powerpoint/2010/main" val="3265851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8C9A7-F8C0-4B7E-BA50-9EADD84E0786}" type="slidenum">
              <a:rPr lang="el-GR">
                <a:solidFill>
                  <a:prstClr val="black"/>
                </a:solidFill>
              </a:rPr>
              <a:pPr/>
              <a:t>25</a:t>
            </a:fld>
            <a:endParaRPr lang="el-GR">
              <a:solidFill>
                <a:prstClr val="black"/>
              </a:solidFill>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1323552" y="3228896"/>
            <a:ext cx="7279535" cy="3058954"/>
          </a:xfrm>
        </p:spPr>
        <p:txBody>
          <a:bodyPr/>
          <a:lstStyle/>
          <a:p>
            <a:endParaRPr lang="en-US" dirty="0"/>
          </a:p>
        </p:txBody>
      </p:sp>
    </p:spTree>
    <p:extLst>
      <p:ext uri="{BB962C8B-B14F-4D97-AF65-F5344CB8AC3E}">
        <p14:creationId xmlns:p14="http://schemas.microsoft.com/office/powerpoint/2010/main" val="2727147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8C9A7-F8C0-4B7E-BA50-9EADD84E0786}" type="slidenum">
              <a:rPr lang="el-GR">
                <a:solidFill>
                  <a:prstClr val="black"/>
                </a:solidFill>
              </a:rPr>
              <a:pPr/>
              <a:t>26</a:t>
            </a:fld>
            <a:endParaRPr lang="el-GR">
              <a:solidFill>
                <a:prstClr val="black"/>
              </a:solidFill>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1323552" y="3228896"/>
            <a:ext cx="7279535" cy="3058954"/>
          </a:xfrm>
        </p:spPr>
        <p:txBody>
          <a:bodyPr/>
          <a:lstStyle/>
          <a:p>
            <a:endParaRPr lang="en-US" dirty="0"/>
          </a:p>
        </p:txBody>
      </p:sp>
    </p:spTree>
    <p:extLst>
      <p:ext uri="{BB962C8B-B14F-4D97-AF65-F5344CB8AC3E}">
        <p14:creationId xmlns:p14="http://schemas.microsoft.com/office/powerpoint/2010/main" val="3938562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98C9A7-F8C0-4B7E-BA50-9EADD84E0786}" type="slidenum">
              <a:rPr kumimoji="0" lang="el-G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1323552" y="3228896"/>
            <a:ext cx="7279535" cy="3058954"/>
          </a:xfrm>
        </p:spPr>
        <p:txBody>
          <a:bodyPr/>
          <a:lstStyle/>
          <a:p>
            <a:endParaRPr lang="en-US"/>
          </a:p>
        </p:txBody>
      </p:sp>
    </p:spTree>
    <p:extLst>
      <p:ext uri="{BB962C8B-B14F-4D97-AF65-F5344CB8AC3E}">
        <p14:creationId xmlns:p14="http://schemas.microsoft.com/office/powerpoint/2010/main" val="1223348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8C9A7-F8C0-4B7E-BA50-9EADD84E0786}" type="slidenum">
              <a:rPr lang="el-GR">
                <a:solidFill>
                  <a:prstClr val="black"/>
                </a:solidFill>
              </a:rPr>
              <a:pPr/>
              <a:t>4</a:t>
            </a:fld>
            <a:endParaRPr lang="el-GR">
              <a:solidFill>
                <a:prstClr val="black"/>
              </a:solidFill>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1323552" y="3228896"/>
            <a:ext cx="7279535" cy="3058954"/>
          </a:xfrm>
        </p:spPr>
        <p:txBody>
          <a:bodyPr/>
          <a:lstStyle/>
          <a:p>
            <a:endParaRPr lang="en-US" dirty="0"/>
          </a:p>
        </p:txBody>
      </p:sp>
    </p:spTree>
    <p:extLst>
      <p:ext uri="{BB962C8B-B14F-4D97-AF65-F5344CB8AC3E}">
        <p14:creationId xmlns:p14="http://schemas.microsoft.com/office/powerpoint/2010/main" val="3891994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8C9A7-F8C0-4B7E-BA50-9EADD84E0786}" type="slidenum">
              <a:rPr lang="el-GR">
                <a:solidFill>
                  <a:prstClr val="black"/>
                </a:solidFill>
              </a:rPr>
              <a:pPr/>
              <a:t>5</a:t>
            </a:fld>
            <a:endParaRPr lang="el-GR">
              <a:solidFill>
                <a:prstClr val="black"/>
              </a:solidFill>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1323552" y="3228896"/>
            <a:ext cx="7279535" cy="3058954"/>
          </a:xfrm>
        </p:spPr>
        <p:txBody>
          <a:bodyPr/>
          <a:lstStyle/>
          <a:p>
            <a:endParaRPr lang="en-US" dirty="0"/>
          </a:p>
        </p:txBody>
      </p:sp>
    </p:spTree>
    <p:extLst>
      <p:ext uri="{BB962C8B-B14F-4D97-AF65-F5344CB8AC3E}">
        <p14:creationId xmlns:p14="http://schemas.microsoft.com/office/powerpoint/2010/main" val="1586890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8C9A7-F8C0-4B7E-BA50-9EADD84E0786}" type="slidenum">
              <a:rPr lang="el-GR">
                <a:solidFill>
                  <a:prstClr val="black"/>
                </a:solidFill>
              </a:rPr>
              <a:pPr/>
              <a:t>6</a:t>
            </a:fld>
            <a:endParaRPr lang="el-GR">
              <a:solidFill>
                <a:prstClr val="black"/>
              </a:solidFill>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1323552" y="3228896"/>
            <a:ext cx="7279535" cy="3058954"/>
          </a:xfrm>
        </p:spPr>
        <p:txBody>
          <a:bodyPr/>
          <a:lstStyle/>
          <a:p>
            <a:endParaRPr lang="en-US" dirty="0"/>
          </a:p>
        </p:txBody>
      </p:sp>
    </p:spTree>
    <p:extLst>
      <p:ext uri="{BB962C8B-B14F-4D97-AF65-F5344CB8AC3E}">
        <p14:creationId xmlns:p14="http://schemas.microsoft.com/office/powerpoint/2010/main" val="572214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8C9A7-F8C0-4B7E-BA50-9EADD84E0786}" type="slidenum">
              <a:rPr lang="el-GR">
                <a:solidFill>
                  <a:prstClr val="black"/>
                </a:solidFill>
              </a:rPr>
              <a:pPr/>
              <a:t>7</a:t>
            </a:fld>
            <a:endParaRPr lang="el-GR">
              <a:solidFill>
                <a:prstClr val="black"/>
              </a:solidFill>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1323552" y="3228896"/>
            <a:ext cx="7279535" cy="3058954"/>
          </a:xfrm>
        </p:spPr>
        <p:txBody>
          <a:bodyPr/>
          <a:lstStyle/>
          <a:p>
            <a:endParaRPr lang="en-US" dirty="0"/>
          </a:p>
        </p:txBody>
      </p:sp>
    </p:spTree>
    <p:extLst>
      <p:ext uri="{BB962C8B-B14F-4D97-AF65-F5344CB8AC3E}">
        <p14:creationId xmlns:p14="http://schemas.microsoft.com/office/powerpoint/2010/main" val="4081535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8C9A7-F8C0-4B7E-BA50-9EADD84E0786}" type="slidenum">
              <a:rPr lang="el-GR">
                <a:solidFill>
                  <a:prstClr val="black"/>
                </a:solidFill>
              </a:rPr>
              <a:pPr/>
              <a:t>8</a:t>
            </a:fld>
            <a:endParaRPr lang="el-GR">
              <a:solidFill>
                <a:prstClr val="black"/>
              </a:solidFill>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1323552" y="3228896"/>
            <a:ext cx="7279535" cy="3058954"/>
          </a:xfrm>
        </p:spPr>
        <p:txBody>
          <a:bodyPr/>
          <a:lstStyle/>
          <a:p>
            <a:endParaRPr lang="en-US" dirty="0"/>
          </a:p>
        </p:txBody>
      </p:sp>
    </p:spTree>
    <p:extLst>
      <p:ext uri="{BB962C8B-B14F-4D97-AF65-F5344CB8AC3E}">
        <p14:creationId xmlns:p14="http://schemas.microsoft.com/office/powerpoint/2010/main" val="197140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8C9A7-F8C0-4B7E-BA50-9EADD84E0786}" type="slidenum">
              <a:rPr lang="el-GR">
                <a:solidFill>
                  <a:prstClr val="black"/>
                </a:solidFill>
              </a:rPr>
              <a:pPr/>
              <a:t>9</a:t>
            </a:fld>
            <a:endParaRPr lang="el-GR">
              <a:solidFill>
                <a:prstClr val="black"/>
              </a:solidFill>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1323552" y="3228896"/>
            <a:ext cx="7279535" cy="3058954"/>
          </a:xfrm>
        </p:spPr>
        <p:txBody>
          <a:bodyPr/>
          <a:lstStyle/>
          <a:p>
            <a:endParaRPr lang="en-US" dirty="0"/>
          </a:p>
        </p:txBody>
      </p:sp>
    </p:spTree>
    <p:extLst>
      <p:ext uri="{BB962C8B-B14F-4D97-AF65-F5344CB8AC3E}">
        <p14:creationId xmlns:p14="http://schemas.microsoft.com/office/powerpoint/2010/main" val="4196853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8C9A7-F8C0-4B7E-BA50-9EADD84E0786}" type="slidenum">
              <a:rPr lang="el-GR">
                <a:solidFill>
                  <a:prstClr val="black"/>
                </a:solidFill>
              </a:rPr>
              <a:pPr/>
              <a:t>10</a:t>
            </a:fld>
            <a:endParaRPr lang="el-GR">
              <a:solidFill>
                <a:prstClr val="black"/>
              </a:solidFill>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1323552" y="3228896"/>
            <a:ext cx="7279535" cy="3058954"/>
          </a:xfrm>
        </p:spPr>
        <p:txBody>
          <a:bodyPr/>
          <a:lstStyle/>
          <a:p>
            <a:endParaRPr lang="en-US" dirty="0"/>
          </a:p>
        </p:txBody>
      </p:sp>
    </p:spTree>
    <p:extLst>
      <p:ext uri="{BB962C8B-B14F-4D97-AF65-F5344CB8AC3E}">
        <p14:creationId xmlns:p14="http://schemas.microsoft.com/office/powerpoint/2010/main" val="3388378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70C0"/>
                </a:solidFill>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206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accent3">
                    <a:lumMod val="75000"/>
                  </a:schemeClr>
                </a:solidFill>
                <a:latin typeface="Arial" pitchFamily="34" charset="0"/>
                <a:cs typeface="Arial" pitchFamily="34" charset="0"/>
              </a:defRPr>
            </a:lvl1pPr>
          </a:lstStyle>
          <a:p>
            <a:fld id="{4BBC7CCC-5998-49D7-AB00-24BF880EC9A1}" type="datetime5">
              <a:rPr lang="en-US" smtClean="0">
                <a:solidFill>
                  <a:srgbClr val="9BBB59">
                    <a:lumMod val="75000"/>
                  </a:srgbClr>
                </a:solidFill>
              </a:rPr>
              <a:pPr/>
              <a:t>17-Oct-16</a:t>
            </a:fld>
            <a:endParaRPr lang="en-US" dirty="0">
              <a:solidFill>
                <a:srgbClr val="9BBB59">
                  <a:lumMod val="75000"/>
                </a:srgbClr>
              </a:solidFill>
            </a:endParaRPr>
          </a:p>
        </p:txBody>
      </p:sp>
      <p:sp>
        <p:nvSpPr>
          <p:cNvPr id="5" name="Footer Placeholder 4"/>
          <p:cNvSpPr>
            <a:spLocks noGrp="1"/>
          </p:cNvSpPr>
          <p:nvPr>
            <p:ph type="ftr" sz="quarter" idx="11"/>
          </p:nvPr>
        </p:nvSpPr>
        <p:spPr/>
        <p:txBody>
          <a:bodyPr/>
          <a:lstStyle>
            <a:lvl1pPr>
              <a:defRPr sz="1400" b="1">
                <a:solidFill>
                  <a:schemeClr val="accent3">
                    <a:lumMod val="75000"/>
                  </a:schemeClr>
                </a:solidFill>
                <a:latin typeface="Arial" pitchFamily="34" charset="0"/>
                <a:cs typeface="Arial" pitchFamily="34" charset="0"/>
              </a:defRPr>
            </a:lvl1pPr>
          </a:lstStyle>
          <a:p>
            <a:r>
              <a:rPr lang="en-US">
                <a:solidFill>
                  <a:srgbClr val="9BBB59">
                    <a:lumMod val="75000"/>
                  </a:srgbClr>
                </a:solidFill>
              </a:rPr>
              <a:t>info@miacservices.com  www.miacservices.com</a:t>
            </a:r>
            <a:endParaRPr lang="en-US" dirty="0">
              <a:solidFill>
                <a:srgbClr val="9BBB59">
                  <a:lumMod val="75000"/>
                </a:srgbClr>
              </a:solidFill>
            </a:endParaRPr>
          </a:p>
        </p:txBody>
      </p:sp>
      <p:sp>
        <p:nvSpPr>
          <p:cNvPr id="6" name="Slide Number Placeholder 5"/>
          <p:cNvSpPr>
            <a:spLocks noGrp="1"/>
          </p:cNvSpPr>
          <p:nvPr>
            <p:ph type="sldNum" sz="quarter" idx="12"/>
          </p:nvPr>
        </p:nvSpPr>
        <p:spPr/>
        <p:txBody>
          <a:bodyPr/>
          <a:lstStyle>
            <a:lvl1pPr>
              <a:defRPr>
                <a:solidFill>
                  <a:schemeClr val="accent3">
                    <a:lumMod val="75000"/>
                  </a:schemeClr>
                </a:solidFill>
              </a:defRPr>
            </a:lvl1pPr>
          </a:lstStyle>
          <a:p>
            <a:fld id="{18E235FB-BDCE-415C-BD70-EBAA590A2BF8}" type="slidenum">
              <a:rPr lang="en-US" smtClean="0">
                <a:solidFill>
                  <a:srgbClr val="9BBB59">
                    <a:lumMod val="75000"/>
                  </a:srgbClr>
                </a:solidFill>
              </a:rPr>
              <a:pPr/>
              <a:t>‹#›</a:t>
            </a:fld>
            <a:endParaRPr lang="en-US">
              <a:solidFill>
                <a:srgbClr val="9BBB59">
                  <a:lumMod val="75000"/>
                </a:srgbClr>
              </a:solidFill>
            </a:endParaRPr>
          </a:p>
        </p:txBody>
      </p:sp>
      <p:pic>
        <p:nvPicPr>
          <p:cNvPr id="1026" name="Picture 2" descr="C:\Users\MIAC\Documents\Marios\MIAC SERVICES LTD\Logo Templates\miac logo.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67600" y="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678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5AF853-8235-4BEE-B6EF-383A38BE3D73}" type="datetime5">
              <a:rPr lang="en-US" smtClean="0">
                <a:solidFill>
                  <a:prstClr val="black">
                    <a:tint val="75000"/>
                  </a:prstClr>
                </a:solidFill>
              </a:rPr>
              <a:pPr/>
              <a:t>17-Oct-16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info@miacservices.com  www.miacservices.com</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E235FB-BDCE-415C-BD70-EBAA590A2B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43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9C8673-9F87-4D6A-A56A-4532DDE814AC}" type="datetime5">
              <a:rPr lang="en-US" smtClean="0">
                <a:solidFill>
                  <a:prstClr val="black">
                    <a:tint val="75000"/>
                  </a:prstClr>
                </a:solidFill>
              </a:rPr>
              <a:pPr/>
              <a:t>17-Oct-16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info@miacservices.com  www.miacservices.com</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E235FB-BDCE-415C-BD70-EBAA590A2B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14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143000"/>
          </a:xfrm>
        </p:spPr>
        <p:txBody>
          <a:bodyPr/>
          <a:lstStyle>
            <a:lvl1pPr>
              <a:defRPr>
                <a:solidFill>
                  <a:srgbClr val="0070C0"/>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2060"/>
                </a:solidFill>
                <a:latin typeface="Arial" pitchFamily="34" charset="0"/>
                <a:cs typeface="Arial" pitchFamily="34" charset="0"/>
              </a:defRPr>
            </a:lvl1pPr>
            <a:lvl2pPr>
              <a:defRPr>
                <a:solidFill>
                  <a:srgbClr val="002060"/>
                </a:solidFill>
                <a:latin typeface="Arial" pitchFamily="34" charset="0"/>
                <a:cs typeface="Arial" pitchFamily="34" charset="0"/>
              </a:defRPr>
            </a:lvl2pPr>
            <a:lvl3pPr>
              <a:defRPr>
                <a:solidFill>
                  <a:srgbClr val="002060"/>
                </a:solidFill>
                <a:latin typeface="Arial" pitchFamily="34" charset="0"/>
                <a:cs typeface="Arial" pitchFamily="34" charset="0"/>
              </a:defRPr>
            </a:lvl3pPr>
            <a:lvl4pPr>
              <a:defRPr>
                <a:solidFill>
                  <a:srgbClr val="002060"/>
                </a:solidFill>
                <a:latin typeface="Arial" pitchFamily="34" charset="0"/>
                <a:cs typeface="Arial" pitchFamily="34" charset="0"/>
              </a:defRPr>
            </a:lvl4pPr>
            <a:lvl5pPr>
              <a:defRPr>
                <a:solidFill>
                  <a:srgbClr val="002060"/>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accent3">
                    <a:lumMod val="75000"/>
                  </a:schemeClr>
                </a:solidFill>
              </a:defRPr>
            </a:lvl1pPr>
          </a:lstStyle>
          <a:p>
            <a:fld id="{405D486C-E111-4A09-B18F-AFCB237D1417}" type="datetime5">
              <a:rPr lang="en-US" smtClean="0">
                <a:solidFill>
                  <a:srgbClr val="9BBB59">
                    <a:lumMod val="75000"/>
                  </a:srgbClr>
                </a:solidFill>
              </a:rPr>
              <a:pPr/>
              <a:t>17-Oct-16</a:t>
            </a:fld>
            <a:endParaRPr lang="en-US">
              <a:solidFill>
                <a:srgbClr val="9BBB59">
                  <a:lumMod val="75000"/>
                </a:srgbClr>
              </a:solidFill>
            </a:endParaRPr>
          </a:p>
        </p:txBody>
      </p:sp>
      <p:sp>
        <p:nvSpPr>
          <p:cNvPr id="5" name="Footer Placeholder 4"/>
          <p:cNvSpPr>
            <a:spLocks noGrp="1"/>
          </p:cNvSpPr>
          <p:nvPr>
            <p:ph type="ftr" sz="quarter" idx="11"/>
          </p:nvPr>
        </p:nvSpPr>
        <p:spPr/>
        <p:txBody>
          <a:bodyPr/>
          <a:lstStyle>
            <a:lvl1pPr>
              <a:defRPr sz="1400" b="1">
                <a:solidFill>
                  <a:schemeClr val="accent3">
                    <a:lumMod val="75000"/>
                  </a:schemeClr>
                </a:solidFill>
                <a:latin typeface="Arial" pitchFamily="34" charset="0"/>
                <a:cs typeface="Arial" pitchFamily="34" charset="0"/>
              </a:defRPr>
            </a:lvl1pPr>
          </a:lstStyle>
          <a:p>
            <a:r>
              <a:rPr lang="en-US">
                <a:solidFill>
                  <a:srgbClr val="9BBB59">
                    <a:lumMod val="75000"/>
                  </a:srgbClr>
                </a:solidFill>
              </a:rPr>
              <a:t>info@miacservices.com  www.miacservices.com</a:t>
            </a:r>
            <a:endParaRPr lang="en-US" dirty="0">
              <a:solidFill>
                <a:srgbClr val="9BBB59">
                  <a:lumMod val="75000"/>
                </a:srgbClr>
              </a:solidFill>
            </a:endParaRPr>
          </a:p>
        </p:txBody>
      </p:sp>
      <p:sp>
        <p:nvSpPr>
          <p:cNvPr id="6" name="Slide Number Placeholder 5"/>
          <p:cNvSpPr>
            <a:spLocks noGrp="1"/>
          </p:cNvSpPr>
          <p:nvPr>
            <p:ph type="sldNum" sz="quarter" idx="12"/>
          </p:nvPr>
        </p:nvSpPr>
        <p:spPr/>
        <p:txBody>
          <a:bodyPr/>
          <a:lstStyle>
            <a:lvl1pPr>
              <a:defRPr>
                <a:solidFill>
                  <a:schemeClr val="accent3">
                    <a:lumMod val="75000"/>
                  </a:schemeClr>
                </a:solidFill>
              </a:defRPr>
            </a:lvl1pPr>
          </a:lstStyle>
          <a:p>
            <a:fld id="{18E235FB-BDCE-415C-BD70-EBAA590A2BF8}" type="slidenum">
              <a:rPr lang="en-US" smtClean="0">
                <a:solidFill>
                  <a:srgbClr val="9BBB59">
                    <a:lumMod val="75000"/>
                  </a:srgbClr>
                </a:solidFill>
              </a:rPr>
              <a:pPr/>
              <a:t>‹#›</a:t>
            </a:fld>
            <a:endParaRPr lang="en-US">
              <a:solidFill>
                <a:srgbClr val="9BBB59">
                  <a:lumMod val="75000"/>
                </a:srgbClr>
              </a:solidFill>
            </a:endParaRPr>
          </a:p>
        </p:txBody>
      </p:sp>
      <p:pic>
        <p:nvPicPr>
          <p:cNvPr id="7" name="Picture 2" descr="C:\Users\MIAC\Documents\Marios\MIAC SERVICES LTD\Logo Templates\miac logo.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67600" y="2540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440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24FB3A-9B6F-4A44-8F20-6200C5135156}" type="datetime5">
              <a:rPr lang="en-US" smtClean="0">
                <a:solidFill>
                  <a:prstClr val="black">
                    <a:tint val="75000"/>
                  </a:prstClr>
                </a:solidFill>
              </a:rPr>
              <a:pPr/>
              <a:t>17-Oct-16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info@miacservices.com  www.miacservices.com</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E235FB-BDCE-415C-BD70-EBAA590A2B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600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6AB18F-C1DA-41E0-A20B-02A791288F14}" type="datetime5">
              <a:rPr lang="en-US" smtClean="0">
                <a:solidFill>
                  <a:prstClr val="black">
                    <a:tint val="75000"/>
                  </a:prstClr>
                </a:solidFill>
              </a:rPr>
              <a:pPr/>
              <a:t>17-Oct-16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info@miacservices.com  www.miacservices.com</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E235FB-BDCE-415C-BD70-EBAA590A2B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998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18346E-116E-4852-A101-CFFF34B0E76A}" type="datetime5">
              <a:rPr lang="en-US" smtClean="0">
                <a:solidFill>
                  <a:prstClr val="black">
                    <a:tint val="75000"/>
                  </a:prstClr>
                </a:solidFill>
              </a:rPr>
              <a:pPr/>
              <a:t>17-Oct-16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info@miacservices.com  www.miacservices.com</a:t>
            </a:r>
          </a:p>
        </p:txBody>
      </p:sp>
      <p:sp>
        <p:nvSpPr>
          <p:cNvPr id="9" name="Slide Number Placeholder 8"/>
          <p:cNvSpPr>
            <a:spLocks noGrp="1"/>
          </p:cNvSpPr>
          <p:nvPr>
            <p:ph type="sldNum" sz="quarter" idx="12"/>
          </p:nvPr>
        </p:nvSpPr>
        <p:spPr/>
        <p:txBody>
          <a:bodyPr/>
          <a:lstStyle/>
          <a:p>
            <a:fld id="{18E235FB-BDCE-415C-BD70-EBAA590A2B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26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0BE2178C-629B-41B7-A52D-8EB0AEE3D1D2}" type="datetime5">
              <a:rPr lang="en-US" smtClean="0">
                <a:solidFill>
                  <a:prstClr val="black">
                    <a:tint val="75000"/>
                  </a:prstClr>
                </a:solidFill>
              </a:rPr>
              <a:pPr/>
              <a:t>17-Oct-16</a:t>
            </a:fld>
            <a:endParaRPr lang="en-US">
              <a:solidFill>
                <a:prstClr val="black">
                  <a:tint val="75000"/>
                </a:prstClr>
              </a:solidFill>
            </a:endParaRPr>
          </a:p>
        </p:txBody>
      </p:sp>
      <p:sp>
        <p:nvSpPr>
          <p:cNvPr id="7" name="Footer Placeholder 6"/>
          <p:cNvSpPr>
            <a:spLocks noGrp="1"/>
          </p:cNvSpPr>
          <p:nvPr>
            <p:ph type="ftr" sz="quarter" idx="11"/>
          </p:nvPr>
        </p:nvSpPr>
        <p:spPr/>
        <p:txBody>
          <a:bodyPr/>
          <a:lstStyle/>
          <a:p>
            <a:r>
              <a:rPr lang="en-US">
                <a:solidFill>
                  <a:prstClr val="black">
                    <a:tint val="75000"/>
                  </a:prstClr>
                </a:solidFill>
              </a:rPr>
              <a:t>info@miacservices.com  www.miacservices.com</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fld id="{18E235FB-BDCE-415C-BD70-EBAA590A2BF8}" type="slidenum">
              <a:rPr lang="en-US" smtClean="0">
                <a:solidFill>
                  <a:prstClr val="black">
                    <a:tint val="75000"/>
                  </a:prstClr>
                </a:solidFill>
              </a:rPr>
              <a:pPr/>
              <a:t>‹#›</a:t>
            </a:fld>
            <a:endParaRPr lang="en-US">
              <a:solidFill>
                <a:prstClr val="black">
                  <a:tint val="75000"/>
                </a:prstClr>
              </a:solidFill>
            </a:endParaRPr>
          </a:p>
        </p:txBody>
      </p:sp>
      <p:sp>
        <p:nvSpPr>
          <p:cNvPr id="9" name="Title 8"/>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4916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8A518-492B-4970-AF9D-794A3033E629}" type="datetime5">
              <a:rPr lang="en-US" smtClean="0">
                <a:solidFill>
                  <a:prstClr val="black">
                    <a:tint val="75000"/>
                  </a:prstClr>
                </a:solidFill>
              </a:rPr>
              <a:pPr/>
              <a:t>17-Oct-16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GB">
                <a:solidFill>
                  <a:prstClr val="black">
                    <a:tint val="75000"/>
                  </a:prstClr>
                </a:solidFill>
              </a:rPr>
              <a:t>info@miacservices.com  www.miacservices.com</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8E235FB-BDCE-415C-BD70-EBAA590A2B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491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A84727-536B-4A85-86C6-A8D09B223932}" type="datetime5">
              <a:rPr lang="en-US" smtClean="0">
                <a:solidFill>
                  <a:prstClr val="black">
                    <a:tint val="75000"/>
                  </a:prstClr>
                </a:solidFill>
              </a:rPr>
              <a:pPr/>
              <a:t>17-Oct-16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info@miacservices.com  www.miacservices.com</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E235FB-BDCE-415C-BD70-EBAA590A2B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424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4CD8EA-2F72-4F6B-9A38-E552FEE48D7B}" type="datetime5">
              <a:rPr lang="en-US" smtClean="0">
                <a:solidFill>
                  <a:prstClr val="black">
                    <a:tint val="75000"/>
                  </a:prstClr>
                </a:solidFill>
              </a:rPr>
              <a:pPr/>
              <a:t>17-Oct-16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info@miacservices.com  www.miacservices.com</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E235FB-BDCE-415C-BD70-EBAA590A2B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461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858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B7182-967F-4E57-AC21-F404CCB5CBF1}" type="datetime5">
              <a:rPr lang="en-US" smtClean="0">
                <a:solidFill>
                  <a:prstClr val="black">
                    <a:tint val="75000"/>
                  </a:prstClr>
                </a:solidFill>
              </a:rPr>
              <a:pPr/>
              <a:t>17-Oct-16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info@miacservices.com  www.miacservices.com</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235FB-BDCE-415C-BD70-EBAA590A2BF8}" type="slidenum">
              <a:rPr lang="en-US" smtClean="0">
                <a:solidFill>
                  <a:prstClr val="black">
                    <a:tint val="75000"/>
                  </a:prstClr>
                </a:solidFill>
              </a:rPr>
              <a:pPr/>
              <a:t>‹#›</a:t>
            </a:fld>
            <a:endParaRPr lang="en-US">
              <a:solidFill>
                <a:prstClr val="black">
                  <a:tint val="75000"/>
                </a:prstClr>
              </a:solidFill>
            </a:endParaRPr>
          </a:p>
        </p:txBody>
      </p:sp>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001000" y="0"/>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2913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Top%20Assessments%20All%20sectors%20Revised.docx"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95456" y="6492875"/>
            <a:ext cx="2895600" cy="365125"/>
          </a:xfrm>
        </p:spPr>
        <p:txBody>
          <a:bodyPr/>
          <a:lstStyle/>
          <a:p>
            <a:r>
              <a:rPr lang="en-US" dirty="0">
                <a:solidFill>
                  <a:prstClr val="black">
                    <a:tint val="75000"/>
                  </a:prstClr>
                </a:solidFill>
              </a:rPr>
              <a:t>info@miacservices.com  www.miacservices.com</a:t>
            </a:r>
          </a:p>
        </p:txBody>
      </p:sp>
      <p:sp>
        <p:nvSpPr>
          <p:cNvPr id="3" name="Slide Number Placeholder 2"/>
          <p:cNvSpPr>
            <a:spLocks noGrp="1"/>
          </p:cNvSpPr>
          <p:nvPr>
            <p:ph type="sldNum" sz="quarter" idx="12"/>
          </p:nvPr>
        </p:nvSpPr>
        <p:spPr>
          <a:xfrm>
            <a:off x="8229600" y="6356350"/>
            <a:ext cx="457200" cy="365125"/>
          </a:xfrm>
        </p:spPr>
        <p:txBody>
          <a:bodyPr/>
          <a:lstStyle/>
          <a:p>
            <a:fld id="{18E235FB-BDCE-415C-BD70-EBAA590A2BF8}" type="slidenum">
              <a:rPr lang="en-US" smtClean="0">
                <a:solidFill>
                  <a:prstClr val="black">
                    <a:tint val="75000"/>
                  </a:prstClr>
                </a:solidFill>
              </a:rPr>
              <a:pPr/>
              <a:t>1</a:t>
            </a:fld>
            <a:endParaRPr lang="en-US">
              <a:solidFill>
                <a:prstClr val="black">
                  <a:tint val="75000"/>
                </a:prstClr>
              </a:solidFill>
            </a:endParaRPr>
          </a:p>
        </p:txBody>
      </p:sp>
      <p:sp>
        <p:nvSpPr>
          <p:cNvPr id="7" name="Text Box 2"/>
          <p:cNvSpPr txBox="1">
            <a:spLocks noChangeArrowheads="1"/>
          </p:cNvSpPr>
          <p:nvPr/>
        </p:nvSpPr>
        <p:spPr bwMode="auto">
          <a:xfrm>
            <a:off x="0" y="2216241"/>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4000" b="1" dirty="0">
                <a:solidFill>
                  <a:srgbClr val="002060"/>
                </a:solidFill>
              </a:rPr>
              <a:t>Good practices abroad / Cyprus case</a:t>
            </a:r>
          </a:p>
          <a:p>
            <a:pPr algn="ctr"/>
            <a:r>
              <a:rPr lang="en-GB" sz="4000" b="1" dirty="0">
                <a:solidFill>
                  <a:srgbClr val="002060"/>
                </a:solidFill>
              </a:rPr>
              <a:t>The OiRA implementation </a:t>
            </a:r>
          </a:p>
          <a:p>
            <a:pPr algn="ctr"/>
            <a:r>
              <a:rPr lang="en-GB" sz="4000" b="1" dirty="0">
                <a:solidFill>
                  <a:srgbClr val="002060"/>
                </a:solidFill>
              </a:rPr>
              <a:t>and application </a:t>
            </a:r>
            <a:endParaRPr lang="el-GR" sz="4000" b="1" dirty="0">
              <a:solidFill>
                <a:srgbClr val="002060"/>
              </a:solidFill>
            </a:endParaRPr>
          </a:p>
        </p:txBody>
      </p:sp>
      <p:sp>
        <p:nvSpPr>
          <p:cNvPr id="4" name="Rectangle 3"/>
          <p:cNvSpPr/>
          <p:nvPr/>
        </p:nvSpPr>
        <p:spPr>
          <a:xfrm>
            <a:off x="0" y="3105330"/>
            <a:ext cx="9115256" cy="461665"/>
          </a:xfrm>
          <a:prstGeom prst="rect">
            <a:avLst/>
          </a:prstGeom>
        </p:spPr>
        <p:txBody>
          <a:bodyPr wrap="square">
            <a:spAutoFit/>
          </a:bodyPr>
          <a:lstStyle/>
          <a:p>
            <a:pPr algn="ctr"/>
            <a:r>
              <a:rPr lang="en-GB" sz="2400" b="1" dirty="0">
                <a:solidFill>
                  <a:srgbClr val="002060"/>
                </a:solidFill>
              </a:rPr>
              <a:t> </a:t>
            </a:r>
          </a:p>
        </p:txBody>
      </p:sp>
      <p:sp>
        <p:nvSpPr>
          <p:cNvPr id="8" name="Rectangle 7"/>
          <p:cNvSpPr/>
          <p:nvPr/>
        </p:nvSpPr>
        <p:spPr>
          <a:xfrm>
            <a:off x="0" y="5297984"/>
            <a:ext cx="9115255" cy="707886"/>
          </a:xfrm>
          <a:prstGeom prst="rect">
            <a:avLst/>
          </a:prstGeom>
        </p:spPr>
        <p:txBody>
          <a:bodyPr wrap="square">
            <a:spAutoFit/>
          </a:bodyPr>
          <a:lstStyle/>
          <a:p>
            <a:pPr algn="ctr"/>
            <a:r>
              <a:rPr lang="en-GB" sz="2000" b="1" dirty="0">
                <a:solidFill>
                  <a:srgbClr val="0070C0"/>
                </a:solidFill>
              </a:rPr>
              <a:t>Marios Charalambous</a:t>
            </a:r>
          </a:p>
          <a:p>
            <a:pPr algn="ctr"/>
            <a:r>
              <a:rPr lang="en-GB" sz="2000" b="1" dirty="0">
                <a:solidFill>
                  <a:srgbClr val="0070C0"/>
                </a:solidFill>
              </a:rPr>
              <a:t>EUROSH Manager</a:t>
            </a:r>
            <a:endParaRPr lang="el-GR" sz="2000" b="1" dirty="0">
              <a:solidFill>
                <a:srgbClr val="0070C0"/>
              </a:solidFill>
            </a:endParaRPr>
          </a:p>
        </p:txBody>
      </p:sp>
      <p:sp>
        <p:nvSpPr>
          <p:cNvPr id="9" name="Rectangle 8"/>
          <p:cNvSpPr/>
          <p:nvPr/>
        </p:nvSpPr>
        <p:spPr>
          <a:xfrm>
            <a:off x="-28744" y="136123"/>
            <a:ext cx="9115255" cy="830997"/>
          </a:xfrm>
          <a:prstGeom prst="rect">
            <a:avLst/>
          </a:prstGeom>
        </p:spPr>
        <p:txBody>
          <a:bodyPr wrap="square">
            <a:spAutoFit/>
          </a:bodyPr>
          <a:lstStyle/>
          <a:p>
            <a:pPr algn="ctr"/>
            <a:r>
              <a:rPr lang="en-GB" sz="2400" b="1" dirty="0">
                <a:solidFill>
                  <a:srgbClr val="0070C0"/>
                </a:solidFill>
              </a:rPr>
              <a:t>INTERNATIONAL FINAL PROJECT CONFERENCE  </a:t>
            </a:r>
          </a:p>
          <a:p>
            <a:pPr algn="ctr"/>
            <a:r>
              <a:rPr lang="en-GB" sz="2400" b="1" dirty="0">
                <a:solidFill>
                  <a:srgbClr val="0070C0"/>
                </a:solidFill>
              </a:rPr>
              <a:t>Risking at work? NO, THANKS! </a:t>
            </a:r>
            <a:endParaRPr lang="el-GR" sz="2400" b="1" dirty="0">
              <a:solidFill>
                <a:srgbClr val="0070C0"/>
              </a:solidFill>
            </a:endParaRPr>
          </a:p>
        </p:txBody>
      </p:sp>
    </p:spTree>
    <p:extLst>
      <p:ext uri="{BB962C8B-B14F-4D97-AF65-F5344CB8AC3E}">
        <p14:creationId xmlns:p14="http://schemas.microsoft.com/office/powerpoint/2010/main" val="1862797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95456" y="6492875"/>
            <a:ext cx="2895600" cy="365125"/>
          </a:xfrm>
        </p:spPr>
        <p:txBody>
          <a:bodyPr/>
          <a:lstStyle/>
          <a:p>
            <a:r>
              <a:rPr lang="en-US" dirty="0">
                <a:solidFill>
                  <a:prstClr val="black">
                    <a:tint val="75000"/>
                  </a:prstClr>
                </a:solidFill>
              </a:rPr>
              <a:t>info@miacservices.com  www.miacservices.com</a:t>
            </a:r>
          </a:p>
        </p:txBody>
      </p:sp>
      <p:sp>
        <p:nvSpPr>
          <p:cNvPr id="3" name="Slide Number Placeholder 2"/>
          <p:cNvSpPr>
            <a:spLocks noGrp="1"/>
          </p:cNvSpPr>
          <p:nvPr>
            <p:ph type="sldNum" sz="quarter" idx="12"/>
          </p:nvPr>
        </p:nvSpPr>
        <p:spPr>
          <a:xfrm>
            <a:off x="6553200" y="6356350"/>
            <a:ext cx="2133600" cy="365125"/>
          </a:xfrm>
        </p:spPr>
        <p:txBody>
          <a:bodyPr/>
          <a:lstStyle/>
          <a:p>
            <a:fld id="{18E235FB-BDCE-415C-BD70-EBAA590A2BF8}" type="slidenum">
              <a:rPr lang="en-US" smtClean="0">
                <a:solidFill>
                  <a:prstClr val="black">
                    <a:tint val="75000"/>
                  </a:prstClr>
                </a:solidFill>
              </a:rPr>
              <a:pPr/>
              <a:t>10</a:t>
            </a:fld>
            <a:endParaRPr lang="en-US">
              <a:solidFill>
                <a:prstClr val="black">
                  <a:tint val="75000"/>
                </a:prstClr>
              </a:solidFill>
            </a:endParaRPr>
          </a:p>
        </p:txBody>
      </p:sp>
      <p:sp>
        <p:nvSpPr>
          <p:cNvPr id="6" name="Text Box 2"/>
          <p:cNvSpPr txBox="1">
            <a:spLocks noChangeArrowheads="1"/>
          </p:cNvSpPr>
          <p:nvPr/>
        </p:nvSpPr>
        <p:spPr bwMode="auto">
          <a:xfrm>
            <a:off x="0" y="156766"/>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3200" b="1" dirty="0">
                <a:solidFill>
                  <a:srgbClr val="0070C0"/>
                </a:solidFill>
              </a:rPr>
              <a:t>Potential role of the </a:t>
            </a:r>
          </a:p>
          <a:p>
            <a:pPr algn="ctr"/>
            <a:r>
              <a:rPr lang="en-GB" sz="3200" b="1" dirty="0">
                <a:solidFill>
                  <a:srgbClr val="0070C0"/>
                </a:solidFill>
              </a:rPr>
              <a:t>Labour Inspectorates</a:t>
            </a:r>
          </a:p>
        </p:txBody>
      </p:sp>
      <p:sp>
        <p:nvSpPr>
          <p:cNvPr id="7" name="Text Box 2"/>
          <p:cNvSpPr txBox="1">
            <a:spLocks noChangeArrowheads="1"/>
          </p:cNvSpPr>
          <p:nvPr/>
        </p:nvSpPr>
        <p:spPr bwMode="auto">
          <a:xfrm>
            <a:off x="419726" y="1524000"/>
            <a:ext cx="5904874" cy="443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07000"/>
              </a:lnSpc>
              <a:buFont typeface="+mj-lt"/>
              <a:buAutoNum type="arabicPeriod"/>
            </a:pPr>
            <a:r>
              <a:rPr lang="en-GB" sz="2400" b="1" dirty="0">
                <a:solidFill>
                  <a:srgbClr val="002060"/>
                </a:solidFill>
              </a:rPr>
              <a:t>DLI ensured that all social partners, become aware and involved in the development process from the beginning</a:t>
            </a:r>
          </a:p>
          <a:p>
            <a:pPr marL="457200" indent="-457200">
              <a:lnSpc>
                <a:spcPct val="107000"/>
              </a:lnSpc>
              <a:buFont typeface="+mj-lt"/>
              <a:buAutoNum type="arabicPeriod"/>
            </a:pPr>
            <a:endParaRPr lang="en-GB" sz="2400" b="1" dirty="0">
              <a:solidFill>
                <a:srgbClr val="002060"/>
              </a:solidFill>
            </a:endParaRPr>
          </a:p>
          <a:p>
            <a:pPr marL="457200" indent="-457200">
              <a:lnSpc>
                <a:spcPct val="107000"/>
              </a:lnSpc>
              <a:buFont typeface="+mj-lt"/>
              <a:buAutoNum type="arabicPeriod"/>
            </a:pPr>
            <a:r>
              <a:rPr lang="en-GB" sz="2400" b="1" dirty="0">
                <a:solidFill>
                  <a:srgbClr val="002060"/>
                </a:solidFill>
              </a:rPr>
              <a:t>Managed to provide simple information easy to transfer to a broader group of users </a:t>
            </a:r>
          </a:p>
          <a:p>
            <a:pPr marL="457200" indent="-457200">
              <a:lnSpc>
                <a:spcPct val="107000"/>
              </a:lnSpc>
              <a:buFont typeface="+mj-lt"/>
              <a:buAutoNum type="arabicPeriod"/>
            </a:pPr>
            <a:endParaRPr lang="en-GB" sz="2400" b="1" dirty="0">
              <a:solidFill>
                <a:srgbClr val="002060"/>
              </a:solidFill>
            </a:endParaRPr>
          </a:p>
          <a:p>
            <a:pPr marL="457200" indent="-457200">
              <a:lnSpc>
                <a:spcPct val="107000"/>
              </a:lnSpc>
              <a:buFont typeface="+mj-lt"/>
              <a:buAutoNum type="arabicPeriod"/>
            </a:pPr>
            <a:r>
              <a:rPr lang="en-GB" sz="2400" b="1" dirty="0">
                <a:solidFill>
                  <a:srgbClr val="002060"/>
                </a:solidFill>
              </a:rPr>
              <a:t>Provided the users with specific and relevant information as well as guidance on which to base a decision</a:t>
            </a:r>
          </a:p>
        </p:txBody>
      </p:sp>
      <p:pic>
        <p:nvPicPr>
          <p:cNvPr id="4" name="Picture 3"/>
          <p:cNvPicPr>
            <a:picLocks noChangeAspect="1"/>
          </p:cNvPicPr>
          <p:nvPr/>
        </p:nvPicPr>
        <p:blipFill>
          <a:blip r:embed="rId3">
            <a:duotone>
              <a:schemeClr val="bg2">
                <a:shade val="45000"/>
                <a:satMod val="135000"/>
              </a:schemeClr>
              <a:prstClr val="white"/>
            </a:duotone>
          </a:blip>
          <a:stretch>
            <a:fillRect/>
          </a:stretch>
        </p:blipFill>
        <p:spPr>
          <a:xfrm>
            <a:off x="6477000" y="3276600"/>
            <a:ext cx="2571235" cy="2514600"/>
          </a:xfrm>
          <a:prstGeom prst="rect">
            <a:avLst/>
          </a:prstGeom>
        </p:spPr>
      </p:pic>
    </p:spTree>
    <p:extLst>
      <p:ext uri="{BB962C8B-B14F-4D97-AF65-F5344CB8AC3E}">
        <p14:creationId xmlns:p14="http://schemas.microsoft.com/office/powerpoint/2010/main" val="1690581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731" r="7747"/>
          <a:stretch/>
        </p:blipFill>
        <p:spPr>
          <a:xfrm>
            <a:off x="6324600" y="2514600"/>
            <a:ext cx="2819400" cy="3221350"/>
          </a:xfrm>
          <a:prstGeom prst="rect">
            <a:avLst/>
          </a:prstGeom>
        </p:spPr>
      </p:pic>
      <p:sp>
        <p:nvSpPr>
          <p:cNvPr id="2" name="Footer Placeholder 1"/>
          <p:cNvSpPr>
            <a:spLocks noGrp="1"/>
          </p:cNvSpPr>
          <p:nvPr>
            <p:ph type="ftr" sz="quarter" idx="11"/>
          </p:nvPr>
        </p:nvSpPr>
        <p:spPr>
          <a:xfrm>
            <a:off x="3095456" y="6492875"/>
            <a:ext cx="2895600" cy="365125"/>
          </a:xfrm>
        </p:spPr>
        <p:txBody>
          <a:bodyPr/>
          <a:lstStyle/>
          <a:p>
            <a:r>
              <a:rPr lang="en-US" dirty="0">
                <a:solidFill>
                  <a:prstClr val="black">
                    <a:tint val="75000"/>
                  </a:prstClr>
                </a:solidFill>
              </a:rPr>
              <a:t>info@miacservices.com  www.miacservices.com</a:t>
            </a:r>
          </a:p>
        </p:txBody>
      </p:sp>
      <p:sp>
        <p:nvSpPr>
          <p:cNvPr id="3" name="Slide Number Placeholder 2"/>
          <p:cNvSpPr>
            <a:spLocks noGrp="1"/>
          </p:cNvSpPr>
          <p:nvPr>
            <p:ph type="sldNum" sz="quarter" idx="12"/>
          </p:nvPr>
        </p:nvSpPr>
        <p:spPr>
          <a:xfrm>
            <a:off x="6553200" y="6356350"/>
            <a:ext cx="2133600" cy="365125"/>
          </a:xfrm>
        </p:spPr>
        <p:txBody>
          <a:bodyPr/>
          <a:lstStyle/>
          <a:p>
            <a:fld id="{18E235FB-BDCE-415C-BD70-EBAA590A2BF8}" type="slidenum">
              <a:rPr lang="en-US" smtClean="0">
                <a:solidFill>
                  <a:prstClr val="black">
                    <a:tint val="75000"/>
                  </a:prstClr>
                </a:solidFill>
              </a:rPr>
              <a:pPr/>
              <a:t>11</a:t>
            </a:fld>
            <a:endParaRPr lang="en-US">
              <a:solidFill>
                <a:prstClr val="black">
                  <a:tint val="75000"/>
                </a:prstClr>
              </a:solidFill>
            </a:endParaRPr>
          </a:p>
        </p:txBody>
      </p:sp>
      <p:sp>
        <p:nvSpPr>
          <p:cNvPr id="6" name="Text Box 2"/>
          <p:cNvSpPr txBox="1">
            <a:spLocks noChangeArrowheads="1"/>
          </p:cNvSpPr>
          <p:nvPr/>
        </p:nvSpPr>
        <p:spPr bwMode="auto">
          <a:xfrm>
            <a:off x="0" y="156766"/>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3200" b="1" dirty="0">
                <a:solidFill>
                  <a:srgbClr val="0070C0"/>
                </a:solidFill>
              </a:rPr>
              <a:t>Potential role of the </a:t>
            </a:r>
          </a:p>
          <a:p>
            <a:pPr algn="ctr"/>
            <a:r>
              <a:rPr lang="en-GB" sz="3200" b="1" dirty="0">
                <a:solidFill>
                  <a:srgbClr val="0070C0"/>
                </a:solidFill>
              </a:rPr>
              <a:t>Labour Inspectorates</a:t>
            </a:r>
          </a:p>
        </p:txBody>
      </p:sp>
      <p:sp>
        <p:nvSpPr>
          <p:cNvPr id="7" name="Text Box 2"/>
          <p:cNvSpPr txBox="1">
            <a:spLocks noChangeArrowheads="1"/>
          </p:cNvSpPr>
          <p:nvPr/>
        </p:nvSpPr>
        <p:spPr bwMode="auto">
          <a:xfrm>
            <a:off x="457200" y="1828800"/>
            <a:ext cx="6324600" cy="364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07000"/>
              </a:lnSpc>
              <a:buFont typeface="+mj-lt"/>
              <a:buAutoNum type="arabicPeriod" startAt="4"/>
            </a:pPr>
            <a:r>
              <a:rPr lang="en-GB" sz="2400" b="1" dirty="0">
                <a:solidFill>
                  <a:srgbClr val="002060"/>
                </a:solidFill>
              </a:rPr>
              <a:t>Managed to help companies implement the legal requirement on risk assessment</a:t>
            </a:r>
          </a:p>
          <a:p>
            <a:pPr marL="457200" indent="-457200">
              <a:lnSpc>
                <a:spcPct val="107000"/>
              </a:lnSpc>
              <a:buFont typeface="+mj-lt"/>
              <a:buAutoNum type="arabicPeriod" startAt="4"/>
            </a:pPr>
            <a:endParaRPr lang="en-GB" sz="2400" b="1" dirty="0">
              <a:solidFill>
                <a:srgbClr val="002060"/>
              </a:solidFill>
            </a:endParaRPr>
          </a:p>
          <a:p>
            <a:pPr marL="457200" indent="-457200">
              <a:lnSpc>
                <a:spcPct val="107000"/>
              </a:lnSpc>
              <a:buFont typeface="+mj-lt"/>
              <a:buAutoNum type="arabicPeriod" startAt="4"/>
            </a:pPr>
            <a:r>
              <a:rPr lang="en-GB" sz="2400" b="1" dirty="0">
                <a:solidFill>
                  <a:srgbClr val="002060"/>
                </a:solidFill>
              </a:rPr>
              <a:t>Provided a less resource demanding and effective option, on OSH, for companies </a:t>
            </a:r>
          </a:p>
          <a:p>
            <a:pPr marL="457200" indent="-457200">
              <a:lnSpc>
                <a:spcPct val="107000"/>
              </a:lnSpc>
              <a:buFont typeface="+mj-lt"/>
              <a:buAutoNum type="arabicPeriod" startAt="4"/>
            </a:pPr>
            <a:endParaRPr lang="en-GB" sz="2400" b="1" dirty="0">
              <a:solidFill>
                <a:srgbClr val="002060"/>
              </a:solidFill>
            </a:endParaRPr>
          </a:p>
          <a:p>
            <a:pPr marL="457200" indent="-457200">
              <a:lnSpc>
                <a:spcPct val="107000"/>
              </a:lnSpc>
              <a:buFont typeface="+mj-lt"/>
              <a:buAutoNum type="arabicPeriod" startAt="4"/>
            </a:pPr>
            <a:r>
              <a:rPr lang="en-GB" sz="2400" b="1" dirty="0">
                <a:solidFill>
                  <a:srgbClr val="002060"/>
                </a:solidFill>
              </a:rPr>
              <a:t>Managed to reach the enterprises with the lowest implementation rate of risk assessment </a:t>
            </a:r>
          </a:p>
        </p:txBody>
      </p:sp>
    </p:spTree>
    <p:extLst>
      <p:ext uri="{BB962C8B-B14F-4D97-AF65-F5344CB8AC3E}">
        <p14:creationId xmlns:p14="http://schemas.microsoft.com/office/powerpoint/2010/main" val="284856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95456" y="6492875"/>
            <a:ext cx="2895600" cy="365125"/>
          </a:xfrm>
        </p:spPr>
        <p:txBody>
          <a:bodyPr/>
          <a:lstStyle/>
          <a:p>
            <a:r>
              <a:rPr lang="en-US" dirty="0">
                <a:solidFill>
                  <a:prstClr val="black">
                    <a:tint val="75000"/>
                  </a:prstClr>
                </a:solidFill>
              </a:rPr>
              <a:t>info@miacservices.com  www.miacservices.com</a:t>
            </a:r>
          </a:p>
        </p:txBody>
      </p:sp>
      <p:sp>
        <p:nvSpPr>
          <p:cNvPr id="3" name="Slide Number Placeholder 2"/>
          <p:cNvSpPr>
            <a:spLocks noGrp="1"/>
          </p:cNvSpPr>
          <p:nvPr>
            <p:ph type="sldNum" sz="quarter" idx="12"/>
          </p:nvPr>
        </p:nvSpPr>
        <p:spPr>
          <a:xfrm>
            <a:off x="6553200" y="6356350"/>
            <a:ext cx="2133600" cy="365125"/>
          </a:xfrm>
        </p:spPr>
        <p:txBody>
          <a:bodyPr/>
          <a:lstStyle/>
          <a:p>
            <a:fld id="{18E235FB-BDCE-415C-BD70-EBAA590A2BF8}" type="slidenum">
              <a:rPr lang="en-US" smtClean="0">
                <a:solidFill>
                  <a:prstClr val="black">
                    <a:tint val="75000"/>
                  </a:prstClr>
                </a:solidFill>
              </a:rPr>
              <a:pPr/>
              <a:t>12</a:t>
            </a:fld>
            <a:endParaRPr lang="en-US">
              <a:solidFill>
                <a:prstClr val="black">
                  <a:tint val="75000"/>
                </a:prstClr>
              </a:solidFill>
            </a:endParaRPr>
          </a:p>
        </p:txBody>
      </p:sp>
      <p:sp>
        <p:nvSpPr>
          <p:cNvPr id="6" name="Text Box 2"/>
          <p:cNvSpPr txBox="1">
            <a:spLocks noChangeArrowheads="1"/>
          </p:cNvSpPr>
          <p:nvPr/>
        </p:nvSpPr>
        <p:spPr bwMode="auto">
          <a:xfrm>
            <a:off x="0" y="156766"/>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3200" b="1" dirty="0">
                <a:solidFill>
                  <a:srgbClr val="0070C0"/>
                </a:solidFill>
              </a:rPr>
              <a:t>Potential role of the </a:t>
            </a:r>
          </a:p>
          <a:p>
            <a:pPr algn="ctr"/>
            <a:r>
              <a:rPr lang="en-GB" sz="3200" b="1" dirty="0">
                <a:solidFill>
                  <a:srgbClr val="0070C0"/>
                </a:solidFill>
              </a:rPr>
              <a:t>Labour Inspectorates</a:t>
            </a:r>
          </a:p>
        </p:txBody>
      </p:sp>
      <p:sp>
        <p:nvSpPr>
          <p:cNvPr id="7" name="Text Box 2"/>
          <p:cNvSpPr txBox="1">
            <a:spLocks noChangeArrowheads="1"/>
          </p:cNvSpPr>
          <p:nvPr/>
        </p:nvSpPr>
        <p:spPr bwMode="auto">
          <a:xfrm>
            <a:off x="419726" y="1524000"/>
            <a:ext cx="8419474" cy="206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07000"/>
              </a:lnSpc>
              <a:buFont typeface="+mj-lt"/>
              <a:buAutoNum type="arabicPeriod" startAt="7"/>
            </a:pPr>
            <a:r>
              <a:rPr lang="en-GB" sz="2400" b="1" dirty="0">
                <a:solidFill>
                  <a:srgbClr val="002060"/>
                </a:solidFill>
              </a:rPr>
              <a:t>DLI contacted inspection campaigns during 2014 and 2015 to hairdresser salons and barbershops to ascertain whether they have prepared a written risk assessment and to what extent they have used OIRA tool during the preparation of their risk assessments. </a:t>
            </a:r>
          </a:p>
        </p:txBody>
      </p:sp>
      <p:pic>
        <p:nvPicPr>
          <p:cNvPr id="8" name="Picture 7"/>
          <p:cNvPicPr>
            <a:picLocks noChangeAspect="1"/>
          </p:cNvPicPr>
          <p:nvPr/>
        </p:nvPicPr>
        <p:blipFill>
          <a:blip r:embed="rId3"/>
          <a:stretch>
            <a:fillRect/>
          </a:stretch>
        </p:blipFill>
        <p:spPr>
          <a:xfrm>
            <a:off x="2802946" y="3945126"/>
            <a:ext cx="3762544" cy="2194817"/>
          </a:xfrm>
          <a:prstGeom prst="rect">
            <a:avLst/>
          </a:prstGeom>
        </p:spPr>
      </p:pic>
    </p:spTree>
    <p:extLst>
      <p:ext uri="{BB962C8B-B14F-4D97-AF65-F5344CB8AC3E}">
        <p14:creationId xmlns:p14="http://schemas.microsoft.com/office/powerpoint/2010/main" val="4277735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95456" y="6492875"/>
            <a:ext cx="2895600" cy="365125"/>
          </a:xfrm>
        </p:spPr>
        <p:txBody>
          <a:bodyPr/>
          <a:lstStyle/>
          <a:p>
            <a:r>
              <a:rPr lang="en-US" dirty="0">
                <a:solidFill>
                  <a:prstClr val="black">
                    <a:tint val="75000"/>
                  </a:prstClr>
                </a:solidFill>
              </a:rPr>
              <a:t>info@miacservices.com  www.miacservices.com</a:t>
            </a:r>
          </a:p>
        </p:txBody>
      </p:sp>
      <p:sp>
        <p:nvSpPr>
          <p:cNvPr id="3" name="Slide Number Placeholder 2"/>
          <p:cNvSpPr>
            <a:spLocks noGrp="1"/>
          </p:cNvSpPr>
          <p:nvPr>
            <p:ph type="sldNum" sz="quarter" idx="12"/>
          </p:nvPr>
        </p:nvSpPr>
        <p:spPr>
          <a:xfrm>
            <a:off x="6553200" y="6356350"/>
            <a:ext cx="2133600" cy="365125"/>
          </a:xfrm>
        </p:spPr>
        <p:txBody>
          <a:bodyPr/>
          <a:lstStyle/>
          <a:p>
            <a:fld id="{18E235FB-BDCE-415C-BD70-EBAA590A2BF8}" type="slidenum">
              <a:rPr lang="en-US" smtClean="0">
                <a:solidFill>
                  <a:prstClr val="black">
                    <a:tint val="75000"/>
                  </a:prstClr>
                </a:solidFill>
              </a:rPr>
              <a:pPr/>
              <a:t>13</a:t>
            </a:fld>
            <a:endParaRPr lang="en-US">
              <a:solidFill>
                <a:prstClr val="black">
                  <a:tint val="75000"/>
                </a:prstClr>
              </a:solidFill>
            </a:endParaRPr>
          </a:p>
        </p:txBody>
      </p:sp>
      <p:sp>
        <p:nvSpPr>
          <p:cNvPr id="6" name="Text Box 2"/>
          <p:cNvSpPr txBox="1">
            <a:spLocks noChangeArrowheads="1"/>
          </p:cNvSpPr>
          <p:nvPr/>
        </p:nvSpPr>
        <p:spPr bwMode="auto">
          <a:xfrm>
            <a:off x="0" y="156766"/>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3200" b="1" dirty="0">
                <a:solidFill>
                  <a:srgbClr val="0070C0"/>
                </a:solidFill>
              </a:rPr>
              <a:t>Potential role of the </a:t>
            </a:r>
          </a:p>
          <a:p>
            <a:pPr algn="ctr"/>
            <a:r>
              <a:rPr lang="en-GB" sz="3200" b="1" dirty="0">
                <a:solidFill>
                  <a:srgbClr val="0070C0"/>
                </a:solidFill>
              </a:rPr>
              <a:t>Labour Inspectorates</a:t>
            </a:r>
          </a:p>
        </p:txBody>
      </p:sp>
      <p:sp>
        <p:nvSpPr>
          <p:cNvPr id="7" name="Text Box 2"/>
          <p:cNvSpPr txBox="1">
            <a:spLocks noChangeArrowheads="1"/>
          </p:cNvSpPr>
          <p:nvPr/>
        </p:nvSpPr>
        <p:spPr bwMode="auto">
          <a:xfrm>
            <a:off x="419726" y="1524000"/>
            <a:ext cx="4761874" cy="404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07000"/>
              </a:lnSpc>
              <a:buFont typeface="+mj-lt"/>
              <a:buAutoNum type="arabicPeriod" startAt="8"/>
            </a:pPr>
            <a:r>
              <a:rPr lang="en-GB" sz="2400" b="1" dirty="0">
                <a:solidFill>
                  <a:srgbClr val="002060"/>
                </a:solidFill>
              </a:rPr>
              <a:t>DLI has also prepared a short questionnaire that was used by Labour Inspectors during the campaign as well as an instruction document given to the employees.</a:t>
            </a:r>
          </a:p>
          <a:p>
            <a:pPr marL="457200" indent="-457200">
              <a:lnSpc>
                <a:spcPct val="107000"/>
              </a:lnSpc>
              <a:buFont typeface="+mj-lt"/>
              <a:buAutoNum type="arabicPeriod" startAt="8"/>
            </a:pPr>
            <a:endParaRPr lang="en-GB" sz="2400" b="1" dirty="0">
              <a:solidFill>
                <a:srgbClr val="002060"/>
              </a:solidFill>
            </a:endParaRPr>
          </a:p>
          <a:p>
            <a:pPr marL="457200" indent="-457200">
              <a:lnSpc>
                <a:spcPct val="107000"/>
              </a:lnSpc>
              <a:buFont typeface="+mj-lt"/>
              <a:buAutoNum type="arabicPeriod" startAt="8"/>
            </a:pPr>
            <a:r>
              <a:rPr lang="en-GB" sz="2400" b="1" dirty="0">
                <a:solidFill>
                  <a:srgbClr val="002060"/>
                </a:solidFill>
              </a:rPr>
              <a:t>Future Inspection Campaigns for the sectors that OiRA tool has and/or will be developed </a:t>
            </a:r>
          </a:p>
        </p:txBody>
      </p:sp>
      <p:pic>
        <p:nvPicPr>
          <p:cNvPr id="4" name="Picture 3"/>
          <p:cNvPicPr>
            <a:picLocks noChangeAspect="1"/>
          </p:cNvPicPr>
          <p:nvPr/>
        </p:nvPicPr>
        <p:blipFill>
          <a:blip r:embed="rId3"/>
          <a:stretch>
            <a:fillRect/>
          </a:stretch>
        </p:blipFill>
        <p:spPr>
          <a:xfrm>
            <a:off x="5257800" y="2158803"/>
            <a:ext cx="3810000" cy="2600325"/>
          </a:xfrm>
          <a:prstGeom prst="rect">
            <a:avLst/>
          </a:prstGeom>
        </p:spPr>
      </p:pic>
    </p:spTree>
    <p:extLst>
      <p:ext uri="{BB962C8B-B14F-4D97-AF65-F5344CB8AC3E}">
        <p14:creationId xmlns:p14="http://schemas.microsoft.com/office/powerpoint/2010/main" val="4105555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2854"/>
          <a:stretch/>
        </p:blipFill>
        <p:spPr>
          <a:xfrm rot="16200000">
            <a:off x="5657657" y="2464715"/>
            <a:ext cx="3905023" cy="2785593"/>
          </a:xfrm>
          <a:prstGeom prst="rect">
            <a:avLst/>
          </a:prstGeom>
        </p:spPr>
      </p:pic>
      <p:sp>
        <p:nvSpPr>
          <p:cNvPr id="2" name="Footer Placeholder 1"/>
          <p:cNvSpPr>
            <a:spLocks noGrp="1"/>
          </p:cNvSpPr>
          <p:nvPr>
            <p:ph type="ftr" sz="quarter" idx="11"/>
          </p:nvPr>
        </p:nvSpPr>
        <p:spPr>
          <a:xfrm>
            <a:off x="3095456" y="6492875"/>
            <a:ext cx="2895600" cy="365125"/>
          </a:xfrm>
        </p:spPr>
        <p:txBody>
          <a:bodyPr/>
          <a:lstStyle/>
          <a:p>
            <a:r>
              <a:rPr lang="en-US" dirty="0">
                <a:solidFill>
                  <a:prstClr val="black">
                    <a:tint val="75000"/>
                  </a:prstClr>
                </a:solidFill>
              </a:rPr>
              <a:t>info@miacservices.com  www.miacservices.com</a:t>
            </a:r>
          </a:p>
        </p:txBody>
      </p:sp>
      <p:sp>
        <p:nvSpPr>
          <p:cNvPr id="3" name="Slide Number Placeholder 2"/>
          <p:cNvSpPr>
            <a:spLocks noGrp="1"/>
          </p:cNvSpPr>
          <p:nvPr>
            <p:ph type="sldNum" sz="quarter" idx="12"/>
          </p:nvPr>
        </p:nvSpPr>
        <p:spPr>
          <a:xfrm>
            <a:off x="6553200" y="6356350"/>
            <a:ext cx="2133600" cy="365125"/>
          </a:xfrm>
        </p:spPr>
        <p:txBody>
          <a:bodyPr/>
          <a:lstStyle/>
          <a:p>
            <a:fld id="{18E235FB-BDCE-415C-BD70-EBAA590A2BF8}" type="slidenum">
              <a:rPr lang="en-US" smtClean="0">
                <a:solidFill>
                  <a:prstClr val="black">
                    <a:tint val="75000"/>
                  </a:prstClr>
                </a:solidFill>
              </a:rPr>
              <a:pPr/>
              <a:t>14</a:t>
            </a:fld>
            <a:endParaRPr lang="en-US">
              <a:solidFill>
                <a:prstClr val="black">
                  <a:tint val="75000"/>
                </a:prstClr>
              </a:solidFill>
            </a:endParaRPr>
          </a:p>
        </p:txBody>
      </p:sp>
      <p:sp>
        <p:nvSpPr>
          <p:cNvPr id="6" name="Text Box 2"/>
          <p:cNvSpPr txBox="1">
            <a:spLocks noChangeArrowheads="1"/>
          </p:cNvSpPr>
          <p:nvPr/>
        </p:nvSpPr>
        <p:spPr bwMode="auto">
          <a:xfrm>
            <a:off x="0" y="156766"/>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3200" b="1" dirty="0">
                <a:solidFill>
                  <a:srgbClr val="0070C0"/>
                </a:solidFill>
              </a:rPr>
              <a:t>Planning</a:t>
            </a:r>
          </a:p>
        </p:txBody>
      </p:sp>
      <p:sp>
        <p:nvSpPr>
          <p:cNvPr id="7" name="Text Box 2"/>
          <p:cNvSpPr txBox="1">
            <a:spLocks noChangeArrowheads="1"/>
          </p:cNvSpPr>
          <p:nvPr/>
        </p:nvSpPr>
        <p:spPr bwMode="auto">
          <a:xfrm>
            <a:off x="371619" y="1124319"/>
            <a:ext cx="6181581" cy="522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07000"/>
              </a:lnSpc>
              <a:buFont typeface="+mj-lt"/>
              <a:buAutoNum type="arabicPeriod"/>
            </a:pPr>
            <a:r>
              <a:rPr lang="en-GB" sz="2400" b="1" dirty="0">
                <a:solidFill>
                  <a:srgbClr val="002060"/>
                </a:solidFill>
              </a:rPr>
              <a:t>It is obvious that the problem of a low level of risk assessment implementation in SMEs will not get smaller without some type of intervention. </a:t>
            </a:r>
          </a:p>
          <a:p>
            <a:pPr marL="457200" indent="-457200">
              <a:lnSpc>
                <a:spcPct val="107000"/>
              </a:lnSpc>
              <a:buFont typeface="+mj-lt"/>
              <a:buAutoNum type="arabicPeriod"/>
            </a:pPr>
            <a:endParaRPr lang="en-GB" sz="2400" b="1" dirty="0">
              <a:solidFill>
                <a:srgbClr val="002060"/>
              </a:solidFill>
            </a:endParaRPr>
          </a:p>
          <a:p>
            <a:pPr marL="457200" indent="-457200">
              <a:lnSpc>
                <a:spcPct val="107000"/>
              </a:lnSpc>
              <a:buFont typeface="+mj-lt"/>
              <a:buAutoNum type="arabicPeriod"/>
            </a:pPr>
            <a:r>
              <a:rPr lang="en-GB" sz="2400" b="1" dirty="0">
                <a:solidFill>
                  <a:srgbClr val="002060"/>
                </a:solidFill>
              </a:rPr>
              <a:t>There are no signs that enforcement activities will be strengthened in the near future </a:t>
            </a:r>
          </a:p>
          <a:p>
            <a:pPr marL="457200" indent="-457200">
              <a:lnSpc>
                <a:spcPct val="107000"/>
              </a:lnSpc>
              <a:buFont typeface="+mj-lt"/>
              <a:buAutoNum type="arabicPeriod"/>
            </a:pPr>
            <a:endParaRPr lang="en-GB" sz="2400" b="1" dirty="0">
              <a:solidFill>
                <a:srgbClr val="002060"/>
              </a:solidFill>
            </a:endParaRPr>
          </a:p>
          <a:p>
            <a:pPr marL="457200" indent="-457200">
              <a:lnSpc>
                <a:spcPct val="107000"/>
              </a:lnSpc>
              <a:buFont typeface="+mj-lt"/>
              <a:buAutoNum type="arabicPeriod"/>
            </a:pPr>
            <a:r>
              <a:rPr lang="en-GB" sz="2400" b="1" dirty="0">
                <a:solidFill>
                  <a:srgbClr val="002060"/>
                </a:solidFill>
              </a:rPr>
              <a:t>The impact from other initiatives aimed at improving the level of risk assessment implementation, such as guides and checklists </a:t>
            </a:r>
          </a:p>
        </p:txBody>
      </p:sp>
    </p:spTree>
    <p:extLst>
      <p:ext uri="{BB962C8B-B14F-4D97-AF65-F5344CB8AC3E}">
        <p14:creationId xmlns:p14="http://schemas.microsoft.com/office/powerpoint/2010/main" val="4038923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rot="16200000">
            <a:off x="6116609" y="2794644"/>
            <a:ext cx="3627138" cy="1847850"/>
          </a:xfrm>
          <a:prstGeom prst="rect">
            <a:avLst/>
          </a:prstGeom>
        </p:spPr>
      </p:pic>
      <p:sp>
        <p:nvSpPr>
          <p:cNvPr id="2" name="Footer Placeholder 1"/>
          <p:cNvSpPr>
            <a:spLocks noGrp="1"/>
          </p:cNvSpPr>
          <p:nvPr>
            <p:ph type="ftr" sz="quarter" idx="11"/>
          </p:nvPr>
        </p:nvSpPr>
        <p:spPr>
          <a:xfrm>
            <a:off x="3095456" y="6492875"/>
            <a:ext cx="2895600" cy="365125"/>
          </a:xfrm>
        </p:spPr>
        <p:txBody>
          <a:bodyPr/>
          <a:lstStyle/>
          <a:p>
            <a:r>
              <a:rPr lang="en-US" dirty="0">
                <a:solidFill>
                  <a:prstClr val="black">
                    <a:tint val="75000"/>
                  </a:prstClr>
                </a:solidFill>
              </a:rPr>
              <a:t>info@miacservices.com  www.miacservices.com</a:t>
            </a:r>
          </a:p>
        </p:txBody>
      </p:sp>
      <p:sp>
        <p:nvSpPr>
          <p:cNvPr id="3" name="Slide Number Placeholder 2"/>
          <p:cNvSpPr>
            <a:spLocks noGrp="1"/>
          </p:cNvSpPr>
          <p:nvPr>
            <p:ph type="sldNum" sz="quarter" idx="12"/>
          </p:nvPr>
        </p:nvSpPr>
        <p:spPr>
          <a:xfrm>
            <a:off x="6553200" y="6356350"/>
            <a:ext cx="2133600" cy="365125"/>
          </a:xfrm>
        </p:spPr>
        <p:txBody>
          <a:bodyPr/>
          <a:lstStyle/>
          <a:p>
            <a:fld id="{18E235FB-BDCE-415C-BD70-EBAA590A2BF8}" type="slidenum">
              <a:rPr lang="en-US" smtClean="0">
                <a:solidFill>
                  <a:prstClr val="black">
                    <a:tint val="75000"/>
                  </a:prstClr>
                </a:solidFill>
              </a:rPr>
              <a:pPr/>
              <a:t>15</a:t>
            </a:fld>
            <a:endParaRPr lang="en-US">
              <a:solidFill>
                <a:prstClr val="black">
                  <a:tint val="75000"/>
                </a:prstClr>
              </a:solidFill>
            </a:endParaRPr>
          </a:p>
        </p:txBody>
      </p:sp>
      <p:sp>
        <p:nvSpPr>
          <p:cNvPr id="6" name="Text Box 2"/>
          <p:cNvSpPr txBox="1">
            <a:spLocks noChangeArrowheads="1"/>
          </p:cNvSpPr>
          <p:nvPr/>
        </p:nvSpPr>
        <p:spPr bwMode="auto">
          <a:xfrm>
            <a:off x="0" y="156766"/>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3200" b="1" dirty="0">
                <a:solidFill>
                  <a:srgbClr val="0070C0"/>
                </a:solidFill>
              </a:rPr>
              <a:t>Planning</a:t>
            </a:r>
          </a:p>
        </p:txBody>
      </p:sp>
      <p:sp>
        <p:nvSpPr>
          <p:cNvPr id="7" name="Text Box 2"/>
          <p:cNvSpPr txBox="1">
            <a:spLocks noChangeArrowheads="1"/>
          </p:cNvSpPr>
          <p:nvPr/>
        </p:nvSpPr>
        <p:spPr bwMode="auto">
          <a:xfrm>
            <a:off x="533400" y="1526917"/>
            <a:ext cx="6324600" cy="443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07000"/>
              </a:lnSpc>
              <a:buFont typeface="+mj-lt"/>
              <a:buAutoNum type="arabicPeriod" startAt="4"/>
            </a:pPr>
            <a:r>
              <a:rPr lang="en-GB" sz="2400" b="1" dirty="0">
                <a:solidFill>
                  <a:srgbClr val="002060"/>
                </a:solidFill>
              </a:rPr>
              <a:t>All economic activities where OiRA tool was and/or will be developed, to be included in the DLI`s Annual Inspection Program</a:t>
            </a:r>
          </a:p>
          <a:p>
            <a:pPr marL="457200" indent="-457200">
              <a:lnSpc>
                <a:spcPct val="107000"/>
              </a:lnSpc>
              <a:buFont typeface="+mj-lt"/>
              <a:buAutoNum type="arabicPeriod" startAt="4"/>
            </a:pPr>
            <a:endParaRPr lang="en-GB" sz="2400" b="1" dirty="0">
              <a:solidFill>
                <a:srgbClr val="002060"/>
              </a:solidFill>
            </a:endParaRPr>
          </a:p>
          <a:p>
            <a:pPr marL="457200" indent="-457200">
              <a:lnSpc>
                <a:spcPct val="107000"/>
              </a:lnSpc>
              <a:buFont typeface="+mj-lt"/>
              <a:buAutoNum type="arabicPeriod" startAt="4"/>
            </a:pPr>
            <a:r>
              <a:rPr lang="en-GB" sz="2400" b="1" dirty="0">
                <a:solidFill>
                  <a:srgbClr val="002060"/>
                </a:solidFill>
              </a:rPr>
              <a:t>Organisations that provide training to Safety Officers will be asked to include information and training about OiRA to their program`s participants</a:t>
            </a:r>
          </a:p>
          <a:p>
            <a:pPr marL="457200" indent="-457200">
              <a:lnSpc>
                <a:spcPct val="107000"/>
              </a:lnSpc>
              <a:buFont typeface="+mj-lt"/>
              <a:buAutoNum type="arabicPeriod" startAt="4"/>
            </a:pPr>
            <a:endParaRPr lang="en-GB" sz="2400" b="1" dirty="0">
              <a:solidFill>
                <a:srgbClr val="002060"/>
              </a:solidFill>
            </a:endParaRPr>
          </a:p>
          <a:p>
            <a:pPr marL="457200" indent="-457200">
              <a:lnSpc>
                <a:spcPct val="107000"/>
              </a:lnSpc>
              <a:buFont typeface="+mj-lt"/>
              <a:buAutoNum type="arabicPeriod" startAt="4"/>
            </a:pPr>
            <a:r>
              <a:rPr lang="en-GB" sz="2400" b="1" dirty="0">
                <a:solidFill>
                  <a:srgbClr val="002060"/>
                </a:solidFill>
              </a:rPr>
              <a:t>Reference to OiRA tool during all training programs for  Safety Committee members</a:t>
            </a:r>
          </a:p>
        </p:txBody>
      </p:sp>
    </p:spTree>
    <p:extLst>
      <p:ext uri="{BB962C8B-B14F-4D97-AF65-F5344CB8AC3E}">
        <p14:creationId xmlns:p14="http://schemas.microsoft.com/office/powerpoint/2010/main" val="3564118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95456" y="6492875"/>
            <a:ext cx="2895600" cy="365125"/>
          </a:xfrm>
        </p:spPr>
        <p:txBody>
          <a:bodyPr/>
          <a:lstStyle/>
          <a:p>
            <a:r>
              <a:rPr lang="en-US" dirty="0">
                <a:solidFill>
                  <a:prstClr val="black">
                    <a:tint val="75000"/>
                  </a:prstClr>
                </a:solidFill>
              </a:rPr>
              <a:t>info@miacservices.com  www.miacservices.com</a:t>
            </a:r>
          </a:p>
        </p:txBody>
      </p:sp>
      <p:sp>
        <p:nvSpPr>
          <p:cNvPr id="3" name="Slide Number Placeholder 2"/>
          <p:cNvSpPr>
            <a:spLocks noGrp="1"/>
          </p:cNvSpPr>
          <p:nvPr>
            <p:ph type="sldNum" sz="quarter" idx="12"/>
          </p:nvPr>
        </p:nvSpPr>
        <p:spPr>
          <a:xfrm>
            <a:off x="6553200" y="6356350"/>
            <a:ext cx="2133600" cy="365125"/>
          </a:xfrm>
        </p:spPr>
        <p:txBody>
          <a:bodyPr/>
          <a:lstStyle/>
          <a:p>
            <a:fld id="{18E235FB-BDCE-415C-BD70-EBAA590A2BF8}" type="slidenum">
              <a:rPr lang="en-US" smtClean="0">
                <a:solidFill>
                  <a:prstClr val="black">
                    <a:tint val="75000"/>
                  </a:prstClr>
                </a:solidFill>
              </a:rPr>
              <a:pPr/>
              <a:t>16</a:t>
            </a:fld>
            <a:endParaRPr lang="en-US">
              <a:solidFill>
                <a:prstClr val="black">
                  <a:tint val="75000"/>
                </a:prstClr>
              </a:solidFill>
            </a:endParaRPr>
          </a:p>
        </p:txBody>
      </p:sp>
      <p:sp>
        <p:nvSpPr>
          <p:cNvPr id="6" name="Text Box 2"/>
          <p:cNvSpPr txBox="1">
            <a:spLocks noChangeArrowheads="1"/>
          </p:cNvSpPr>
          <p:nvPr/>
        </p:nvSpPr>
        <p:spPr bwMode="auto">
          <a:xfrm>
            <a:off x="0" y="156766"/>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3200" b="1" dirty="0">
                <a:solidFill>
                  <a:srgbClr val="0070C0"/>
                </a:solidFill>
              </a:rPr>
              <a:t>Future Developments</a:t>
            </a:r>
          </a:p>
        </p:txBody>
      </p:sp>
      <p:sp>
        <p:nvSpPr>
          <p:cNvPr id="7" name="Text Box 2"/>
          <p:cNvSpPr txBox="1">
            <a:spLocks noChangeArrowheads="1"/>
          </p:cNvSpPr>
          <p:nvPr/>
        </p:nvSpPr>
        <p:spPr bwMode="auto">
          <a:xfrm>
            <a:off x="533400" y="1371600"/>
            <a:ext cx="5791200" cy="443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07000"/>
              </a:lnSpc>
              <a:buFont typeface="+mj-lt"/>
              <a:buAutoNum type="arabicPeriod"/>
            </a:pPr>
            <a:r>
              <a:rPr lang="en-GB" sz="2400" b="1" dirty="0">
                <a:solidFill>
                  <a:srgbClr val="002060"/>
                </a:solidFill>
              </a:rPr>
              <a:t>Development of promotion strategies for each single tool along with OiRA promotion materials </a:t>
            </a:r>
          </a:p>
          <a:p>
            <a:pPr marL="457200" indent="-457200">
              <a:lnSpc>
                <a:spcPct val="107000"/>
              </a:lnSpc>
              <a:buFont typeface="+mj-lt"/>
              <a:buAutoNum type="arabicPeriod"/>
            </a:pPr>
            <a:endParaRPr lang="en-GB" sz="2400" b="1" dirty="0">
              <a:solidFill>
                <a:srgbClr val="002060"/>
              </a:solidFill>
            </a:endParaRPr>
          </a:p>
          <a:p>
            <a:pPr marL="457200" indent="-457200">
              <a:lnSpc>
                <a:spcPct val="107000"/>
              </a:lnSpc>
              <a:buFont typeface="+mj-lt"/>
              <a:buAutoNum type="arabicPeriod"/>
            </a:pPr>
            <a:r>
              <a:rPr lang="en-GB" sz="2400" b="1" dirty="0">
                <a:solidFill>
                  <a:srgbClr val="002060"/>
                </a:solidFill>
              </a:rPr>
              <a:t>The OiRA promotion strategies along with the OiRA promotion materials will be developed using as a basis the OiRA promotion/supporting documents, produced by EU-OSHA and the national OiRA partners available on the OiRA website</a:t>
            </a:r>
          </a:p>
        </p:txBody>
      </p:sp>
      <p:pic>
        <p:nvPicPr>
          <p:cNvPr id="4" name="Picture 3"/>
          <p:cNvPicPr>
            <a:picLocks noChangeAspect="1"/>
          </p:cNvPicPr>
          <p:nvPr/>
        </p:nvPicPr>
        <p:blipFill>
          <a:blip r:embed="rId3"/>
          <a:stretch>
            <a:fillRect/>
          </a:stretch>
        </p:blipFill>
        <p:spPr>
          <a:xfrm rot="16200000">
            <a:off x="6508132" y="2791114"/>
            <a:ext cx="2635868" cy="1476086"/>
          </a:xfrm>
          <a:prstGeom prst="rect">
            <a:avLst/>
          </a:prstGeom>
        </p:spPr>
      </p:pic>
    </p:spTree>
    <p:extLst>
      <p:ext uri="{BB962C8B-B14F-4D97-AF65-F5344CB8AC3E}">
        <p14:creationId xmlns:p14="http://schemas.microsoft.com/office/powerpoint/2010/main" val="574944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ree images top occupational risk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5074"/>
          <a:stretch/>
        </p:blipFill>
        <p:spPr bwMode="auto">
          <a:xfrm rot="186441">
            <a:off x="3095016" y="2695463"/>
            <a:ext cx="3067183" cy="114617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3095456" y="6492875"/>
            <a:ext cx="2895600" cy="365125"/>
          </a:xfrm>
        </p:spPr>
        <p:txBody>
          <a:bodyPr/>
          <a:lstStyle/>
          <a:p>
            <a:r>
              <a:rPr lang="en-US" dirty="0">
                <a:solidFill>
                  <a:prstClr val="black">
                    <a:tint val="75000"/>
                  </a:prstClr>
                </a:solidFill>
              </a:rPr>
              <a:t>info@miacservices.com  www.miacservices.com</a:t>
            </a:r>
          </a:p>
        </p:txBody>
      </p:sp>
      <p:sp>
        <p:nvSpPr>
          <p:cNvPr id="3" name="Slide Number Placeholder 2"/>
          <p:cNvSpPr>
            <a:spLocks noGrp="1"/>
          </p:cNvSpPr>
          <p:nvPr>
            <p:ph type="sldNum" sz="quarter" idx="12"/>
          </p:nvPr>
        </p:nvSpPr>
        <p:spPr>
          <a:xfrm>
            <a:off x="6553200" y="6356350"/>
            <a:ext cx="2133600" cy="365125"/>
          </a:xfrm>
        </p:spPr>
        <p:txBody>
          <a:bodyPr/>
          <a:lstStyle/>
          <a:p>
            <a:fld id="{18E235FB-BDCE-415C-BD70-EBAA590A2BF8}" type="slidenum">
              <a:rPr lang="en-US" smtClean="0">
                <a:solidFill>
                  <a:prstClr val="black">
                    <a:tint val="75000"/>
                  </a:prstClr>
                </a:solidFill>
              </a:rPr>
              <a:pPr/>
              <a:t>17</a:t>
            </a:fld>
            <a:endParaRPr lang="en-US">
              <a:solidFill>
                <a:prstClr val="black">
                  <a:tint val="75000"/>
                </a:prstClr>
              </a:solidFill>
            </a:endParaRPr>
          </a:p>
        </p:txBody>
      </p:sp>
      <p:sp>
        <p:nvSpPr>
          <p:cNvPr id="6" name="Text Box 2"/>
          <p:cNvSpPr txBox="1">
            <a:spLocks noChangeArrowheads="1"/>
          </p:cNvSpPr>
          <p:nvPr/>
        </p:nvSpPr>
        <p:spPr bwMode="auto">
          <a:xfrm>
            <a:off x="0" y="156766"/>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3200" b="1" dirty="0">
                <a:solidFill>
                  <a:srgbClr val="0070C0"/>
                </a:solidFill>
              </a:rPr>
              <a:t>Future Developments</a:t>
            </a:r>
          </a:p>
        </p:txBody>
      </p:sp>
      <p:sp>
        <p:nvSpPr>
          <p:cNvPr id="7" name="Text Box 2"/>
          <p:cNvSpPr txBox="1">
            <a:spLocks noChangeArrowheads="1"/>
          </p:cNvSpPr>
          <p:nvPr/>
        </p:nvSpPr>
        <p:spPr bwMode="auto">
          <a:xfrm>
            <a:off x="304800" y="1039461"/>
            <a:ext cx="8153400" cy="536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lnSpc>
                <a:spcPct val="107000"/>
              </a:lnSpc>
              <a:buFont typeface="+mj-lt"/>
              <a:buAutoNum type="arabicPeriod" startAt="3"/>
            </a:pPr>
            <a:r>
              <a:rPr lang="en-GB" sz="2400" b="1" dirty="0">
                <a:solidFill>
                  <a:srgbClr val="002060"/>
                </a:solidFill>
              </a:rPr>
              <a:t>Involvement of the sectoral social partners, stakeholders and associations from the very beginning to make sure they are engaged throughout the implementation process</a:t>
            </a:r>
          </a:p>
          <a:p>
            <a:pPr marL="457200" indent="-457200" algn="just">
              <a:lnSpc>
                <a:spcPct val="107000"/>
              </a:lnSpc>
              <a:buFont typeface="+mj-lt"/>
              <a:buAutoNum type="arabicPeriod" startAt="3"/>
            </a:pPr>
            <a:endParaRPr lang="en-GB" sz="2400" b="1" dirty="0">
              <a:solidFill>
                <a:srgbClr val="002060"/>
              </a:solidFill>
            </a:endParaRPr>
          </a:p>
          <a:p>
            <a:pPr marL="457200" indent="-457200" algn="just">
              <a:lnSpc>
                <a:spcPct val="107000"/>
              </a:lnSpc>
              <a:buFont typeface="+mj-lt"/>
              <a:buAutoNum type="arabicPeriod" startAt="3"/>
            </a:pPr>
            <a:endParaRPr lang="en-GB" sz="2400" b="1" dirty="0">
              <a:solidFill>
                <a:srgbClr val="002060"/>
              </a:solidFill>
            </a:endParaRPr>
          </a:p>
          <a:p>
            <a:pPr marL="457200" indent="-457200" algn="just">
              <a:lnSpc>
                <a:spcPct val="107000"/>
              </a:lnSpc>
              <a:buFont typeface="+mj-lt"/>
              <a:buAutoNum type="arabicPeriod" startAt="3"/>
            </a:pPr>
            <a:endParaRPr lang="en-GB" sz="2400" b="1" dirty="0">
              <a:solidFill>
                <a:srgbClr val="002060"/>
              </a:solidFill>
            </a:endParaRPr>
          </a:p>
          <a:p>
            <a:pPr marL="457200" indent="-457200" algn="just">
              <a:lnSpc>
                <a:spcPct val="107000"/>
              </a:lnSpc>
              <a:buFont typeface="+mj-lt"/>
              <a:buAutoNum type="arabicPeriod" startAt="3"/>
            </a:pPr>
            <a:endParaRPr lang="en-GB" sz="2400" b="1" dirty="0">
              <a:solidFill>
                <a:srgbClr val="002060"/>
              </a:solidFill>
            </a:endParaRPr>
          </a:p>
          <a:p>
            <a:pPr marL="457200" indent="-457200" algn="just">
              <a:lnSpc>
                <a:spcPct val="107000"/>
              </a:lnSpc>
              <a:buFont typeface="+mj-lt"/>
              <a:buAutoNum type="arabicPeriod" startAt="3"/>
            </a:pPr>
            <a:endParaRPr lang="en-GB" sz="2400" b="1" dirty="0">
              <a:solidFill>
                <a:srgbClr val="002060"/>
              </a:solidFill>
            </a:endParaRPr>
          </a:p>
          <a:p>
            <a:pPr marL="457200" indent="-457200" algn="just">
              <a:lnSpc>
                <a:spcPct val="107000"/>
              </a:lnSpc>
              <a:buFont typeface="+mj-lt"/>
              <a:buAutoNum type="arabicPeriod" startAt="3"/>
            </a:pPr>
            <a:r>
              <a:rPr lang="en-GB" sz="2400" b="1" dirty="0">
                <a:solidFill>
                  <a:srgbClr val="002060"/>
                </a:solidFill>
              </a:rPr>
              <a:t>Proposal, the OiRA tool to contain the top occupational risks in the sector.</a:t>
            </a:r>
          </a:p>
          <a:p>
            <a:pPr marL="450850" algn="just">
              <a:lnSpc>
                <a:spcPct val="107000"/>
              </a:lnSpc>
            </a:pPr>
            <a:r>
              <a:rPr lang="en-GB" sz="2000" b="1" dirty="0">
                <a:solidFill>
                  <a:srgbClr val="FF0000"/>
                </a:solidFill>
              </a:rPr>
              <a:t>This makes it possible for users to see clearly the ‘priority risks’ in their company, in addition to the ‘other risks’. In this way the OiRA tool will give users a good focus and put them in the position to find successful solutions to these risks in particular.</a:t>
            </a:r>
          </a:p>
        </p:txBody>
      </p:sp>
    </p:spTree>
    <p:extLst>
      <p:ext uri="{BB962C8B-B14F-4D97-AF65-F5344CB8AC3E}">
        <p14:creationId xmlns:p14="http://schemas.microsoft.com/office/powerpoint/2010/main" val="1321111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95456" y="6492875"/>
            <a:ext cx="2895600" cy="365125"/>
          </a:xfrm>
        </p:spPr>
        <p:txBody>
          <a:bodyPr/>
          <a:lstStyle/>
          <a:p>
            <a:r>
              <a:rPr lang="en-US" dirty="0">
                <a:solidFill>
                  <a:prstClr val="black">
                    <a:tint val="75000"/>
                  </a:prstClr>
                </a:solidFill>
              </a:rPr>
              <a:t>info@miacservices.com  www.miacservices.com</a:t>
            </a:r>
          </a:p>
        </p:txBody>
      </p:sp>
      <p:sp>
        <p:nvSpPr>
          <p:cNvPr id="3" name="Slide Number Placeholder 2"/>
          <p:cNvSpPr>
            <a:spLocks noGrp="1"/>
          </p:cNvSpPr>
          <p:nvPr>
            <p:ph type="sldNum" sz="quarter" idx="12"/>
          </p:nvPr>
        </p:nvSpPr>
        <p:spPr>
          <a:xfrm>
            <a:off x="6553200" y="6356350"/>
            <a:ext cx="2133600" cy="365125"/>
          </a:xfrm>
        </p:spPr>
        <p:txBody>
          <a:bodyPr/>
          <a:lstStyle/>
          <a:p>
            <a:fld id="{18E235FB-BDCE-415C-BD70-EBAA590A2BF8}" type="slidenum">
              <a:rPr lang="en-US" smtClean="0">
                <a:solidFill>
                  <a:prstClr val="black">
                    <a:tint val="75000"/>
                  </a:prstClr>
                </a:solidFill>
              </a:rPr>
              <a:pPr/>
              <a:t>18</a:t>
            </a:fld>
            <a:endParaRPr lang="en-US">
              <a:solidFill>
                <a:prstClr val="black">
                  <a:tint val="75000"/>
                </a:prstClr>
              </a:solidFill>
            </a:endParaRPr>
          </a:p>
        </p:txBody>
      </p:sp>
      <p:sp>
        <p:nvSpPr>
          <p:cNvPr id="6" name="Text Box 2"/>
          <p:cNvSpPr txBox="1">
            <a:spLocks noChangeArrowheads="1"/>
          </p:cNvSpPr>
          <p:nvPr/>
        </p:nvSpPr>
        <p:spPr bwMode="auto">
          <a:xfrm>
            <a:off x="0" y="156766"/>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3200" b="1" dirty="0">
                <a:solidFill>
                  <a:srgbClr val="0070C0"/>
                </a:solidFill>
              </a:rPr>
              <a:t>Future Developments</a:t>
            </a:r>
          </a:p>
        </p:txBody>
      </p:sp>
      <p:sp>
        <p:nvSpPr>
          <p:cNvPr id="7" name="Text Box 2"/>
          <p:cNvSpPr txBox="1">
            <a:spLocks noChangeArrowheads="1"/>
          </p:cNvSpPr>
          <p:nvPr/>
        </p:nvSpPr>
        <p:spPr bwMode="auto">
          <a:xfrm>
            <a:off x="533400" y="1371600"/>
            <a:ext cx="5638800" cy="126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lnSpc>
                <a:spcPct val="107000"/>
              </a:lnSpc>
              <a:buFont typeface="+mj-lt"/>
              <a:buAutoNum type="arabicPeriod" startAt="5"/>
            </a:pPr>
            <a:r>
              <a:rPr lang="en-GB" sz="2400" b="1" dirty="0">
                <a:solidFill>
                  <a:srgbClr val="002060"/>
                </a:solidFill>
              </a:rPr>
              <a:t>EU-OSHA will prepare banners to be used by the sectoral social partners for their websites.</a:t>
            </a:r>
          </a:p>
        </p:txBody>
      </p:sp>
      <p:pic>
        <p:nvPicPr>
          <p:cNvPr id="4" name="Picture 3"/>
          <p:cNvPicPr>
            <a:picLocks noChangeAspect="1"/>
          </p:cNvPicPr>
          <p:nvPr/>
        </p:nvPicPr>
        <p:blipFill rotWithShape="1">
          <a:blip r:embed="rId3"/>
          <a:srcRect t="30265" b="7856"/>
          <a:stretch/>
        </p:blipFill>
        <p:spPr>
          <a:xfrm>
            <a:off x="2362200" y="3810000"/>
            <a:ext cx="2647950" cy="1066801"/>
          </a:xfrm>
          <a:prstGeom prst="rect">
            <a:avLst/>
          </a:prstGeom>
        </p:spPr>
      </p:pic>
    </p:spTree>
    <p:extLst>
      <p:ext uri="{BB962C8B-B14F-4D97-AF65-F5344CB8AC3E}">
        <p14:creationId xmlns:p14="http://schemas.microsoft.com/office/powerpoint/2010/main" val="3989218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95456" y="6492875"/>
            <a:ext cx="2895600" cy="365125"/>
          </a:xfrm>
        </p:spPr>
        <p:txBody>
          <a:bodyPr/>
          <a:lstStyle/>
          <a:p>
            <a:r>
              <a:rPr lang="en-US" dirty="0">
                <a:solidFill>
                  <a:prstClr val="black">
                    <a:tint val="75000"/>
                  </a:prstClr>
                </a:solidFill>
              </a:rPr>
              <a:t>info@miacservices.com  www.miacservices.com</a:t>
            </a:r>
          </a:p>
        </p:txBody>
      </p:sp>
      <p:sp>
        <p:nvSpPr>
          <p:cNvPr id="3" name="Slide Number Placeholder 2"/>
          <p:cNvSpPr>
            <a:spLocks noGrp="1"/>
          </p:cNvSpPr>
          <p:nvPr>
            <p:ph type="sldNum" sz="quarter" idx="12"/>
          </p:nvPr>
        </p:nvSpPr>
        <p:spPr>
          <a:xfrm>
            <a:off x="6553200" y="6356350"/>
            <a:ext cx="2133600" cy="365125"/>
          </a:xfrm>
        </p:spPr>
        <p:txBody>
          <a:bodyPr/>
          <a:lstStyle/>
          <a:p>
            <a:fld id="{18E235FB-BDCE-415C-BD70-EBAA590A2BF8}" type="slidenum">
              <a:rPr lang="en-US" smtClean="0">
                <a:solidFill>
                  <a:prstClr val="black">
                    <a:tint val="75000"/>
                  </a:prstClr>
                </a:solidFill>
              </a:rPr>
              <a:pPr/>
              <a:t>19</a:t>
            </a:fld>
            <a:endParaRPr lang="en-US">
              <a:solidFill>
                <a:prstClr val="black">
                  <a:tint val="75000"/>
                </a:prstClr>
              </a:solidFill>
            </a:endParaRPr>
          </a:p>
        </p:txBody>
      </p:sp>
      <p:sp>
        <p:nvSpPr>
          <p:cNvPr id="6" name="Text Box 2"/>
          <p:cNvSpPr txBox="1">
            <a:spLocks noChangeArrowheads="1"/>
          </p:cNvSpPr>
          <p:nvPr/>
        </p:nvSpPr>
        <p:spPr bwMode="auto">
          <a:xfrm>
            <a:off x="0" y="156766"/>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3200" b="1" dirty="0">
                <a:solidFill>
                  <a:srgbClr val="0070C0"/>
                </a:solidFill>
              </a:rPr>
              <a:t>Future Developments</a:t>
            </a:r>
          </a:p>
        </p:txBody>
      </p:sp>
      <p:sp>
        <p:nvSpPr>
          <p:cNvPr id="7" name="Text Box 2"/>
          <p:cNvSpPr txBox="1">
            <a:spLocks noChangeArrowheads="1"/>
          </p:cNvSpPr>
          <p:nvPr/>
        </p:nvSpPr>
        <p:spPr bwMode="auto">
          <a:xfrm>
            <a:off x="695156" y="1194781"/>
            <a:ext cx="4800600" cy="522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07000"/>
              </a:lnSpc>
              <a:buFont typeface="+mj-lt"/>
              <a:buAutoNum type="arabicPeriod" startAt="6"/>
            </a:pPr>
            <a:r>
              <a:rPr lang="en-GB" sz="2400" b="1" dirty="0">
                <a:solidFill>
                  <a:srgbClr val="002060"/>
                </a:solidFill>
              </a:rPr>
              <a:t>Preparation of articles to be published in media channels specific to each sector, to raise awareness of the tool among its target end-users</a:t>
            </a:r>
          </a:p>
          <a:p>
            <a:pPr marL="457200" indent="-457200">
              <a:lnSpc>
                <a:spcPct val="107000"/>
              </a:lnSpc>
              <a:buFont typeface="+mj-lt"/>
              <a:buAutoNum type="arabicPeriod" startAt="6"/>
            </a:pPr>
            <a:endParaRPr lang="en-GB" sz="2400" b="1" dirty="0">
              <a:solidFill>
                <a:srgbClr val="002060"/>
              </a:solidFill>
            </a:endParaRPr>
          </a:p>
          <a:p>
            <a:pPr marL="457200" indent="-457200">
              <a:lnSpc>
                <a:spcPct val="107000"/>
              </a:lnSpc>
              <a:buFont typeface="+mj-lt"/>
              <a:buAutoNum type="arabicPeriod" startAt="6"/>
            </a:pPr>
            <a:r>
              <a:rPr lang="en-GB" sz="2400" b="1" dirty="0">
                <a:solidFill>
                  <a:srgbClr val="002060"/>
                </a:solidFill>
              </a:rPr>
              <a:t>Preparation of flyers for each of the OiRA tools which will include general information on the benefits of the tools, together with instructions on the use of the tools, to be distributed to all end-users</a:t>
            </a:r>
          </a:p>
        </p:txBody>
      </p:sp>
      <p:pic>
        <p:nvPicPr>
          <p:cNvPr id="4" name="Picture 3"/>
          <p:cNvPicPr>
            <a:picLocks noChangeAspect="1"/>
          </p:cNvPicPr>
          <p:nvPr/>
        </p:nvPicPr>
        <p:blipFill>
          <a:blip r:embed="rId3"/>
          <a:stretch>
            <a:fillRect/>
          </a:stretch>
        </p:blipFill>
        <p:spPr>
          <a:xfrm>
            <a:off x="6023011" y="1600200"/>
            <a:ext cx="2895600" cy="4136571"/>
          </a:xfrm>
          <a:prstGeom prst="rect">
            <a:avLst/>
          </a:prstGeom>
        </p:spPr>
      </p:pic>
    </p:spTree>
    <p:extLst>
      <p:ext uri="{BB962C8B-B14F-4D97-AF65-F5344CB8AC3E}">
        <p14:creationId xmlns:p14="http://schemas.microsoft.com/office/powerpoint/2010/main" val="2145542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1"/>
            <a:ext cx="9144000" cy="916632"/>
          </a:xfrm>
        </p:spPr>
        <p:txBody>
          <a:bodyPr rtlCol="0">
            <a:normAutofit/>
          </a:bodyPr>
          <a:lstStyle/>
          <a:p>
            <a:pPr eaLnBrk="1" fontAlgn="auto" hangingPunct="1">
              <a:spcAft>
                <a:spcPts val="0"/>
              </a:spcAft>
              <a:defRPr/>
            </a:pPr>
            <a:r>
              <a:rPr lang="en-US" sz="3200" b="1" spc="-10" dirty="0">
                <a:latin typeface="+mn-lt"/>
                <a:cs typeface="Arial" pitchFamily="34" charset="0"/>
              </a:rPr>
              <a:t>Contents</a:t>
            </a:r>
            <a:endParaRPr lang="en-US" sz="3200" dirty="0">
              <a:latin typeface="+mn-lt"/>
              <a:cs typeface="Arial" pitchFamily="34" charset="0"/>
            </a:endParaRPr>
          </a:p>
        </p:txBody>
      </p:sp>
      <p:sp>
        <p:nvSpPr>
          <p:cNvPr id="3" name="Content Placeholder 2"/>
          <p:cNvSpPr>
            <a:spLocks noGrp="1"/>
          </p:cNvSpPr>
          <p:nvPr>
            <p:ph idx="1"/>
          </p:nvPr>
        </p:nvSpPr>
        <p:spPr>
          <a:xfrm>
            <a:off x="423614" y="833907"/>
            <a:ext cx="6705600" cy="5887568"/>
          </a:xfrm>
        </p:spPr>
        <p:txBody>
          <a:bodyPr rtlCol="0">
            <a:noAutofit/>
          </a:bodyPr>
          <a:lstStyle/>
          <a:p>
            <a:pPr marL="91440" indent="502920" eaLnBrk="1" fontAlgn="auto" hangingPunct="1">
              <a:spcBef>
                <a:spcPts val="0"/>
              </a:spcBef>
              <a:buFont typeface="Arial"/>
              <a:buAutoNum type="arabicPeriod"/>
              <a:defRPr/>
            </a:pPr>
            <a:r>
              <a:rPr lang="en-US" sz="2400" b="1" spc="20" dirty="0">
                <a:latin typeface="+mn-lt"/>
              </a:rPr>
              <a:t>Existing tools online</a:t>
            </a:r>
          </a:p>
          <a:p>
            <a:pPr marL="91440" indent="502920">
              <a:spcBef>
                <a:spcPts val="0"/>
              </a:spcBef>
              <a:buFont typeface="Arial"/>
              <a:buAutoNum type="arabicPeriod"/>
              <a:defRPr/>
            </a:pPr>
            <a:endParaRPr lang="en-US" sz="2400" b="1" spc="15" dirty="0">
              <a:latin typeface="+mn-lt"/>
            </a:endParaRPr>
          </a:p>
          <a:p>
            <a:pPr marL="91440" indent="502920">
              <a:spcBef>
                <a:spcPts val="0"/>
              </a:spcBef>
              <a:buFont typeface="Arial"/>
              <a:buAutoNum type="arabicPeriod"/>
              <a:defRPr/>
            </a:pPr>
            <a:r>
              <a:rPr lang="en-US" sz="2400" b="1" spc="15" dirty="0">
                <a:latin typeface="+mn-lt"/>
              </a:rPr>
              <a:t>New tools</a:t>
            </a:r>
          </a:p>
          <a:p>
            <a:pPr marL="91440" indent="502920">
              <a:spcBef>
                <a:spcPts val="0"/>
              </a:spcBef>
              <a:buFont typeface="Arial"/>
              <a:buAutoNum type="arabicPeriod"/>
              <a:defRPr/>
            </a:pPr>
            <a:endParaRPr lang="en-US" sz="2400" b="1" spc="15" dirty="0">
              <a:latin typeface="+mn-lt"/>
            </a:endParaRPr>
          </a:p>
          <a:p>
            <a:pPr marL="91440" indent="502920">
              <a:spcBef>
                <a:spcPts val="0"/>
              </a:spcBef>
              <a:buFont typeface="Arial"/>
              <a:buAutoNum type="arabicPeriod"/>
              <a:defRPr/>
            </a:pPr>
            <a:r>
              <a:rPr lang="en-US" sz="2400" b="1" spc="20" dirty="0">
                <a:latin typeface="+mn-lt"/>
              </a:rPr>
              <a:t>Implementation of the tools</a:t>
            </a:r>
          </a:p>
          <a:p>
            <a:pPr marL="91440" indent="502920" eaLnBrk="1" fontAlgn="auto" hangingPunct="1">
              <a:spcBef>
                <a:spcPts val="0"/>
              </a:spcBef>
              <a:buFont typeface="Arial"/>
              <a:buAutoNum type="arabicPeriod"/>
              <a:defRPr/>
            </a:pPr>
            <a:endParaRPr lang="en-US" sz="2400" b="1" spc="20" dirty="0">
              <a:latin typeface="+mn-lt"/>
            </a:endParaRPr>
          </a:p>
          <a:p>
            <a:pPr marL="91440" indent="502920" eaLnBrk="1" fontAlgn="auto" hangingPunct="1">
              <a:spcBef>
                <a:spcPts val="0"/>
              </a:spcBef>
              <a:buFont typeface="Arial"/>
              <a:buAutoNum type="arabicPeriod"/>
              <a:defRPr/>
            </a:pPr>
            <a:r>
              <a:rPr lang="en-US" sz="2400" b="1" spc="20" dirty="0">
                <a:latin typeface="+mn-lt"/>
              </a:rPr>
              <a:t>Potential role of the </a:t>
            </a:r>
            <a:r>
              <a:rPr lang="en-US" sz="2400" b="1" spc="20" dirty="0" err="1">
                <a:latin typeface="+mn-lt"/>
              </a:rPr>
              <a:t>Labour</a:t>
            </a:r>
            <a:r>
              <a:rPr lang="en-US" sz="2400" b="1" spc="20" dirty="0">
                <a:latin typeface="+mn-lt"/>
              </a:rPr>
              <a:t> Inspectorates</a:t>
            </a:r>
          </a:p>
          <a:p>
            <a:pPr marL="91440" indent="0" eaLnBrk="1" fontAlgn="auto" hangingPunct="1">
              <a:spcBef>
                <a:spcPts val="0"/>
              </a:spcBef>
              <a:buNone/>
              <a:defRPr/>
            </a:pPr>
            <a:endParaRPr lang="en-US" sz="2400" b="1" spc="20" dirty="0">
              <a:latin typeface="+mn-lt"/>
            </a:endParaRPr>
          </a:p>
          <a:p>
            <a:pPr marL="548640" indent="-457200">
              <a:spcBef>
                <a:spcPts val="0"/>
              </a:spcBef>
              <a:buFont typeface="+mj-lt"/>
              <a:buAutoNum type="arabicPeriod" startAt="5"/>
              <a:defRPr/>
            </a:pPr>
            <a:r>
              <a:rPr lang="en-US" sz="2400" b="1" spc="20" dirty="0">
                <a:latin typeface="+mn-lt"/>
              </a:rPr>
              <a:t>Planning </a:t>
            </a:r>
          </a:p>
          <a:p>
            <a:pPr marL="91440" indent="502920">
              <a:spcBef>
                <a:spcPts val="0"/>
              </a:spcBef>
              <a:buFont typeface="Arial"/>
              <a:buAutoNum type="arabicPeriod" startAt="5"/>
              <a:defRPr/>
            </a:pPr>
            <a:endParaRPr lang="en-US" sz="2400" b="1" spc="20" dirty="0">
              <a:latin typeface="+mn-lt"/>
            </a:endParaRPr>
          </a:p>
          <a:p>
            <a:pPr marL="91440" indent="502920">
              <a:spcBef>
                <a:spcPts val="0"/>
              </a:spcBef>
              <a:buFont typeface="Arial"/>
              <a:buAutoNum type="arabicPeriod" startAt="5"/>
              <a:defRPr/>
            </a:pPr>
            <a:r>
              <a:rPr lang="en-US" sz="2400" b="1" spc="20" dirty="0">
                <a:latin typeface="+mn-lt"/>
              </a:rPr>
              <a:t>Future Developments </a:t>
            </a:r>
          </a:p>
          <a:p>
            <a:pPr marL="91440" indent="502920">
              <a:spcBef>
                <a:spcPts val="0"/>
              </a:spcBef>
              <a:buFont typeface="Arial"/>
              <a:buAutoNum type="arabicPeriod" startAt="5"/>
              <a:defRPr/>
            </a:pPr>
            <a:endParaRPr lang="en-US" sz="2400" b="1" spc="20" dirty="0">
              <a:latin typeface="+mn-lt"/>
            </a:endParaRPr>
          </a:p>
          <a:p>
            <a:pPr marL="91440" indent="502920">
              <a:spcBef>
                <a:spcPts val="0"/>
              </a:spcBef>
              <a:buFont typeface="Arial"/>
              <a:buAutoNum type="arabicPeriod" startAt="5"/>
              <a:defRPr/>
            </a:pPr>
            <a:r>
              <a:rPr lang="en-US" sz="2400" b="1" spc="20" dirty="0">
                <a:latin typeface="+mn-lt"/>
              </a:rPr>
              <a:t>Monitoring</a:t>
            </a:r>
          </a:p>
          <a:p>
            <a:pPr marL="91440" indent="502920">
              <a:spcBef>
                <a:spcPts val="0"/>
              </a:spcBef>
              <a:buFont typeface="Arial"/>
              <a:buAutoNum type="arabicPeriod" startAt="5"/>
              <a:defRPr/>
            </a:pPr>
            <a:endParaRPr lang="en-US" sz="2400" b="1" spc="20" dirty="0">
              <a:latin typeface="+mn-lt"/>
            </a:endParaRPr>
          </a:p>
          <a:p>
            <a:pPr marL="91440" indent="502920">
              <a:spcBef>
                <a:spcPts val="0"/>
              </a:spcBef>
              <a:buFont typeface="Arial"/>
              <a:buAutoNum type="arabicPeriod" startAt="5"/>
              <a:defRPr/>
            </a:pPr>
            <a:r>
              <a:rPr lang="en-US" sz="2400" b="1" spc="20" dirty="0">
                <a:latin typeface="+mn-lt"/>
              </a:rPr>
              <a:t>Statistics</a:t>
            </a:r>
          </a:p>
          <a:p>
            <a:pPr marL="91440" indent="502920">
              <a:spcBef>
                <a:spcPts val="0"/>
              </a:spcBef>
              <a:buFont typeface="Arial"/>
              <a:buAutoNum type="arabicPeriod" startAt="5"/>
              <a:defRPr/>
            </a:pPr>
            <a:endParaRPr lang="en-US" sz="2400" b="1" spc="20" dirty="0">
              <a:latin typeface="+mn-lt"/>
            </a:endParaRPr>
          </a:p>
          <a:p>
            <a:pPr eaLnBrk="1" fontAlgn="auto" hangingPunct="1">
              <a:spcAft>
                <a:spcPts val="0"/>
              </a:spcAft>
              <a:defRPr/>
            </a:pPr>
            <a:endParaRPr lang="en-US" sz="2400" b="1" dirty="0">
              <a:latin typeface="+mn-lt"/>
            </a:endParaRPr>
          </a:p>
        </p:txBody>
      </p:sp>
      <p:pic>
        <p:nvPicPr>
          <p:cNvPr id="4" name="Picture 3"/>
          <p:cNvPicPr>
            <a:picLocks noChangeAspect="1"/>
          </p:cNvPicPr>
          <p:nvPr/>
        </p:nvPicPr>
        <p:blipFill>
          <a:blip r:embed="rId2"/>
          <a:stretch>
            <a:fillRect/>
          </a:stretch>
        </p:blipFill>
        <p:spPr>
          <a:xfrm rot="1054727">
            <a:off x="5638220" y="3233782"/>
            <a:ext cx="3249064" cy="3021569"/>
          </a:xfrm>
          <a:prstGeom prst="rect">
            <a:avLst/>
          </a:prstGeom>
        </p:spPr>
      </p:pic>
      <p:sp>
        <p:nvSpPr>
          <p:cNvPr id="5" name="Footer Placeholder 1"/>
          <p:cNvSpPr>
            <a:spLocks noGrp="1"/>
          </p:cNvSpPr>
          <p:nvPr>
            <p:ph type="ftr" sz="quarter" idx="11"/>
          </p:nvPr>
        </p:nvSpPr>
        <p:spPr>
          <a:xfrm>
            <a:off x="3095456" y="6492875"/>
            <a:ext cx="2895600" cy="365125"/>
          </a:xfrm>
        </p:spPr>
        <p:txBody>
          <a:bodyPr/>
          <a:lstStyle/>
          <a:p>
            <a:r>
              <a:rPr lang="en-US" dirty="0">
                <a:solidFill>
                  <a:prstClr val="black">
                    <a:tint val="75000"/>
                  </a:prstClr>
                </a:solidFill>
              </a:rPr>
              <a:t>info@miacservices.com  www.miacservices.com</a:t>
            </a:r>
          </a:p>
        </p:txBody>
      </p:sp>
      <p:sp>
        <p:nvSpPr>
          <p:cNvPr id="6" name="Slide Number Placeholder 2"/>
          <p:cNvSpPr>
            <a:spLocks noGrp="1"/>
          </p:cNvSpPr>
          <p:nvPr>
            <p:ph type="sldNum" sz="quarter" idx="12"/>
          </p:nvPr>
        </p:nvSpPr>
        <p:spPr>
          <a:xfrm>
            <a:off x="6553200" y="6356350"/>
            <a:ext cx="2133600" cy="365125"/>
          </a:xfrm>
        </p:spPr>
        <p:txBody>
          <a:bodyPr/>
          <a:lstStyle/>
          <a:p>
            <a:fld id="{18E235FB-BDCE-415C-BD70-EBAA590A2BF8}"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219714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95456" y="6492875"/>
            <a:ext cx="2895600" cy="365125"/>
          </a:xfrm>
        </p:spPr>
        <p:txBody>
          <a:bodyPr/>
          <a:lstStyle/>
          <a:p>
            <a:r>
              <a:rPr lang="en-US" dirty="0">
                <a:solidFill>
                  <a:prstClr val="black">
                    <a:tint val="75000"/>
                  </a:prstClr>
                </a:solidFill>
              </a:rPr>
              <a:t>info@miacservices.com  www.miacservices.com</a:t>
            </a:r>
          </a:p>
        </p:txBody>
      </p:sp>
      <p:sp>
        <p:nvSpPr>
          <p:cNvPr id="3" name="Slide Number Placeholder 2"/>
          <p:cNvSpPr>
            <a:spLocks noGrp="1"/>
          </p:cNvSpPr>
          <p:nvPr>
            <p:ph type="sldNum" sz="quarter" idx="12"/>
          </p:nvPr>
        </p:nvSpPr>
        <p:spPr>
          <a:xfrm>
            <a:off x="6553200" y="6356350"/>
            <a:ext cx="2133600" cy="365125"/>
          </a:xfrm>
        </p:spPr>
        <p:txBody>
          <a:bodyPr/>
          <a:lstStyle/>
          <a:p>
            <a:fld id="{18E235FB-BDCE-415C-BD70-EBAA590A2BF8}" type="slidenum">
              <a:rPr lang="en-US" smtClean="0">
                <a:solidFill>
                  <a:prstClr val="black">
                    <a:tint val="75000"/>
                  </a:prstClr>
                </a:solidFill>
              </a:rPr>
              <a:pPr/>
              <a:t>20</a:t>
            </a:fld>
            <a:endParaRPr lang="en-US">
              <a:solidFill>
                <a:prstClr val="black">
                  <a:tint val="75000"/>
                </a:prstClr>
              </a:solidFill>
            </a:endParaRPr>
          </a:p>
        </p:txBody>
      </p:sp>
      <p:sp>
        <p:nvSpPr>
          <p:cNvPr id="6" name="Text Box 2"/>
          <p:cNvSpPr txBox="1">
            <a:spLocks noChangeArrowheads="1"/>
          </p:cNvSpPr>
          <p:nvPr/>
        </p:nvSpPr>
        <p:spPr bwMode="auto">
          <a:xfrm>
            <a:off x="0" y="156766"/>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3200" b="1" dirty="0">
                <a:solidFill>
                  <a:srgbClr val="0070C0"/>
                </a:solidFill>
              </a:rPr>
              <a:t>Future Developments</a:t>
            </a:r>
          </a:p>
        </p:txBody>
      </p:sp>
      <p:sp>
        <p:nvSpPr>
          <p:cNvPr id="7" name="Text Box 2"/>
          <p:cNvSpPr txBox="1">
            <a:spLocks noChangeArrowheads="1"/>
          </p:cNvSpPr>
          <p:nvPr/>
        </p:nvSpPr>
        <p:spPr bwMode="auto">
          <a:xfrm>
            <a:off x="304800" y="2057400"/>
            <a:ext cx="4572000" cy="246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07000"/>
              </a:lnSpc>
              <a:buFont typeface="+mj-lt"/>
              <a:buAutoNum type="arabicPeriod" startAt="8"/>
            </a:pPr>
            <a:r>
              <a:rPr lang="en-GB" sz="2400" b="1" dirty="0">
                <a:solidFill>
                  <a:srgbClr val="002060"/>
                </a:solidFill>
              </a:rPr>
              <a:t>Training of the OiRA tools to specific individuals who will be involved in promoting awareness of the OiRA tools, as identified by each social partner. </a:t>
            </a:r>
          </a:p>
        </p:txBody>
      </p:sp>
      <p:pic>
        <p:nvPicPr>
          <p:cNvPr id="4" name="Picture 3"/>
          <p:cNvPicPr>
            <a:picLocks noChangeAspect="1"/>
          </p:cNvPicPr>
          <p:nvPr/>
        </p:nvPicPr>
        <p:blipFill>
          <a:blip r:embed="rId3">
            <a:duotone>
              <a:schemeClr val="accent1">
                <a:shade val="45000"/>
                <a:satMod val="135000"/>
              </a:schemeClr>
              <a:prstClr val="white"/>
            </a:duotone>
          </a:blip>
          <a:stretch>
            <a:fillRect/>
          </a:stretch>
        </p:blipFill>
        <p:spPr>
          <a:xfrm>
            <a:off x="5221806" y="2057400"/>
            <a:ext cx="3499407" cy="2334970"/>
          </a:xfrm>
          <a:prstGeom prst="rect">
            <a:avLst/>
          </a:prstGeom>
        </p:spPr>
      </p:pic>
    </p:spTree>
    <p:extLst>
      <p:ext uri="{BB962C8B-B14F-4D97-AF65-F5344CB8AC3E}">
        <p14:creationId xmlns:p14="http://schemas.microsoft.com/office/powerpoint/2010/main" val="1346416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95456" y="6492875"/>
            <a:ext cx="2895600" cy="365125"/>
          </a:xfrm>
        </p:spPr>
        <p:txBody>
          <a:bodyPr/>
          <a:lstStyle/>
          <a:p>
            <a:r>
              <a:rPr lang="en-US" dirty="0">
                <a:solidFill>
                  <a:prstClr val="black">
                    <a:tint val="75000"/>
                  </a:prstClr>
                </a:solidFill>
              </a:rPr>
              <a:t>info@miacservices.com  www.miacservices.com</a:t>
            </a:r>
          </a:p>
        </p:txBody>
      </p:sp>
      <p:sp>
        <p:nvSpPr>
          <p:cNvPr id="3" name="Slide Number Placeholder 2"/>
          <p:cNvSpPr>
            <a:spLocks noGrp="1"/>
          </p:cNvSpPr>
          <p:nvPr>
            <p:ph type="sldNum" sz="quarter" idx="12"/>
          </p:nvPr>
        </p:nvSpPr>
        <p:spPr>
          <a:xfrm>
            <a:off x="6553200" y="6356350"/>
            <a:ext cx="2133600" cy="365125"/>
          </a:xfrm>
        </p:spPr>
        <p:txBody>
          <a:bodyPr/>
          <a:lstStyle/>
          <a:p>
            <a:fld id="{18E235FB-BDCE-415C-BD70-EBAA590A2BF8}" type="slidenum">
              <a:rPr lang="en-US" smtClean="0">
                <a:solidFill>
                  <a:prstClr val="black">
                    <a:tint val="75000"/>
                  </a:prstClr>
                </a:solidFill>
              </a:rPr>
              <a:pPr/>
              <a:t>21</a:t>
            </a:fld>
            <a:endParaRPr lang="en-US">
              <a:solidFill>
                <a:prstClr val="black">
                  <a:tint val="75000"/>
                </a:prstClr>
              </a:solidFill>
            </a:endParaRPr>
          </a:p>
        </p:txBody>
      </p:sp>
      <p:sp>
        <p:nvSpPr>
          <p:cNvPr id="6" name="Text Box 2"/>
          <p:cNvSpPr txBox="1">
            <a:spLocks noChangeArrowheads="1"/>
          </p:cNvSpPr>
          <p:nvPr/>
        </p:nvSpPr>
        <p:spPr bwMode="auto">
          <a:xfrm>
            <a:off x="0" y="156766"/>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3200" b="1" dirty="0">
                <a:solidFill>
                  <a:srgbClr val="0070C0"/>
                </a:solidFill>
              </a:rPr>
              <a:t>Future Developments</a:t>
            </a:r>
          </a:p>
        </p:txBody>
      </p:sp>
      <p:sp>
        <p:nvSpPr>
          <p:cNvPr id="7" name="Text Box 2"/>
          <p:cNvSpPr txBox="1">
            <a:spLocks noChangeArrowheads="1"/>
          </p:cNvSpPr>
          <p:nvPr/>
        </p:nvSpPr>
        <p:spPr bwMode="auto">
          <a:xfrm>
            <a:off x="533400" y="1371600"/>
            <a:ext cx="5715000" cy="443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07000"/>
              </a:lnSpc>
              <a:buFont typeface="+mj-lt"/>
              <a:buAutoNum type="arabicPeriod" startAt="9"/>
            </a:pPr>
            <a:r>
              <a:rPr lang="en-GB" sz="2400" b="1" dirty="0">
                <a:solidFill>
                  <a:srgbClr val="002060"/>
                </a:solidFill>
              </a:rPr>
              <a:t>Individuals who received the above mentioned training to be key participants in promotion seminars to be organised by stakeholders or social partners.</a:t>
            </a:r>
          </a:p>
          <a:p>
            <a:pPr marL="457200" indent="-457200">
              <a:lnSpc>
                <a:spcPct val="107000"/>
              </a:lnSpc>
              <a:buFont typeface="+mj-lt"/>
              <a:buAutoNum type="arabicPeriod" startAt="9"/>
            </a:pPr>
            <a:endParaRPr lang="en-GB" sz="2400" b="1" dirty="0">
              <a:solidFill>
                <a:srgbClr val="002060"/>
              </a:solidFill>
            </a:endParaRPr>
          </a:p>
          <a:p>
            <a:pPr marL="457200" indent="-457200">
              <a:lnSpc>
                <a:spcPct val="107000"/>
              </a:lnSpc>
              <a:buFont typeface="+mj-lt"/>
              <a:buAutoNum type="arabicPeriod" startAt="9"/>
            </a:pPr>
            <a:r>
              <a:rPr lang="en-GB" sz="2400" b="1" dirty="0">
                <a:solidFill>
                  <a:srgbClr val="002060"/>
                </a:solidFill>
              </a:rPr>
              <a:t>The participation of the individuals will provide added value in promoting the OiRA tools, as they will be able to address any concerns or queries which may be raised by the end-users</a:t>
            </a:r>
          </a:p>
        </p:txBody>
      </p:sp>
      <p:pic>
        <p:nvPicPr>
          <p:cNvPr id="4" name="Picture 3"/>
          <p:cNvPicPr>
            <a:picLocks noChangeAspect="1"/>
          </p:cNvPicPr>
          <p:nvPr/>
        </p:nvPicPr>
        <p:blipFill>
          <a:blip r:embed="rId3"/>
          <a:stretch>
            <a:fillRect/>
          </a:stretch>
        </p:blipFill>
        <p:spPr>
          <a:xfrm>
            <a:off x="6553200" y="2514600"/>
            <a:ext cx="2590800" cy="1762125"/>
          </a:xfrm>
          <a:prstGeom prst="rect">
            <a:avLst/>
          </a:prstGeom>
        </p:spPr>
      </p:pic>
    </p:spTree>
    <p:extLst>
      <p:ext uri="{BB962C8B-B14F-4D97-AF65-F5344CB8AC3E}">
        <p14:creationId xmlns:p14="http://schemas.microsoft.com/office/powerpoint/2010/main" val="1994044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95456" y="6492875"/>
            <a:ext cx="2895600" cy="365125"/>
          </a:xfrm>
        </p:spPr>
        <p:txBody>
          <a:bodyPr/>
          <a:lstStyle/>
          <a:p>
            <a:r>
              <a:rPr lang="en-US" dirty="0">
                <a:solidFill>
                  <a:prstClr val="black">
                    <a:tint val="75000"/>
                  </a:prstClr>
                </a:solidFill>
              </a:rPr>
              <a:t>info@miacservices.com  www.miacservices.com</a:t>
            </a:r>
          </a:p>
        </p:txBody>
      </p:sp>
      <p:sp>
        <p:nvSpPr>
          <p:cNvPr id="3" name="Slide Number Placeholder 2"/>
          <p:cNvSpPr>
            <a:spLocks noGrp="1"/>
          </p:cNvSpPr>
          <p:nvPr>
            <p:ph type="sldNum" sz="quarter" idx="12"/>
          </p:nvPr>
        </p:nvSpPr>
        <p:spPr>
          <a:xfrm>
            <a:off x="6553200" y="6356350"/>
            <a:ext cx="2133600" cy="365125"/>
          </a:xfrm>
        </p:spPr>
        <p:txBody>
          <a:bodyPr/>
          <a:lstStyle/>
          <a:p>
            <a:fld id="{18E235FB-BDCE-415C-BD70-EBAA590A2BF8}" type="slidenum">
              <a:rPr lang="en-US" smtClean="0">
                <a:solidFill>
                  <a:prstClr val="black">
                    <a:tint val="75000"/>
                  </a:prstClr>
                </a:solidFill>
              </a:rPr>
              <a:pPr/>
              <a:t>22</a:t>
            </a:fld>
            <a:endParaRPr lang="en-US">
              <a:solidFill>
                <a:prstClr val="black">
                  <a:tint val="75000"/>
                </a:prstClr>
              </a:solidFill>
            </a:endParaRPr>
          </a:p>
        </p:txBody>
      </p:sp>
      <p:sp>
        <p:nvSpPr>
          <p:cNvPr id="6" name="Text Box 2"/>
          <p:cNvSpPr txBox="1">
            <a:spLocks noChangeArrowheads="1"/>
          </p:cNvSpPr>
          <p:nvPr/>
        </p:nvSpPr>
        <p:spPr bwMode="auto">
          <a:xfrm>
            <a:off x="0" y="156766"/>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3200" b="1" dirty="0">
                <a:solidFill>
                  <a:srgbClr val="0070C0"/>
                </a:solidFill>
              </a:rPr>
              <a:t>Future Developments</a:t>
            </a:r>
          </a:p>
        </p:txBody>
      </p:sp>
      <p:sp>
        <p:nvSpPr>
          <p:cNvPr id="7" name="Text Box 2"/>
          <p:cNvSpPr txBox="1">
            <a:spLocks noChangeArrowheads="1"/>
          </p:cNvSpPr>
          <p:nvPr/>
        </p:nvSpPr>
        <p:spPr bwMode="auto">
          <a:xfrm>
            <a:off x="609600" y="1371600"/>
            <a:ext cx="5393746" cy="404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07000"/>
              </a:lnSpc>
              <a:buFont typeface="+mj-lt"/>
              <a:buAutoNum type="arabicPeriod" startAt="11"/>
            </a:pPr>
            <a:r>
              <a:rPr lang="en-GB" sz="2400" b="1" dirty="0">
                <a:solidFill>
                  <a:srgbClr val="002060"/>
                </a:solidFill>
              </a:rPr>
              <a:t>Organisation of a workshop by stakeholders or social partners, for the end-users who have expressed an interest in using the OiRA tools.</a:t>
            </a:r>
          </a:p>
          <a:p>
            <a:pPr marL="457200" indent="-457200">
              <a:lnSpc>
                <a:spcPct val="107000"/>
              </a:lnSpc>
              <a:buFont typeface="+mj-lt"/>
              <a:buAutoNum type="arabicPeriod" startAt="11"/>
            </a:pPr>
            <a:endParaRPr lang="en-GB" sz="2400" b="1" dirty="0">
              <a:solidFill>
                <a:srgbClr val="002060"/>
              </a:solidFill>
            </a:endParaRPr>
          </a:p>
          <a:p>
            <a:pPr marL="457200" indent="-457200">
              <a:lnSpc>
                <a:spcPct val="107000"/>
              </a:lnSpc>
              <a:buFont typeface="+mj-lt"/>
              <a:buAutoNum type="arabicPeriod" startAt="11"/>
            </a:pPr>
            <a:r>
              <a:rPr lang="en-GB" sz="2400" b="1" dirty="0">
                <a:solidFill>
                  <a:srgbClr val="002060"/>
                </a:solidFill>
              </a:rPr>
              <a:t>Obtain feedback from the workshop and prepare a summary of the relevant findings, to be shared with the stakeholders for distribution to the end-users.</a:t>
            </a:r>
          </a:p>
        </p:txBody>
      </p:sp>
      <p:pic>
        <p:nvPicPr>
          <p:cNvPr id="4" name="Picture 3"/>
          <p:cNvPicPr>
            <a:picLocks noChangeAspect="1"/>
          </p:cNvPicPr>
          <p:nvPr/>
        </p:nvPicPr>
        <p:blipFill>
          <a:blip r:embed="rId3"/>
          <a:stretch>
            <a:fillRect/>
          </a:stretch>
        </p:blipFill>
        <p:spPr>
          <a:xfrm>
            <a:off x="5994433" y="3124200"/>
            <a:ext cx="3179064" cy="2133600"/>
          </a:xfrm>
          <a:prstGeom prst="rect">
            <a:avLst/>
          </a:prstGeom>
        </p:spPr>
      </p:pic>
    </p:spTree>
    <p:extLst>
      <p:ext uri="{BB962C8B-B14F-4D97-AF65-F5344CB8AC3E}">
        <p14:creationId xmlns:p14="http://schemas.microsoft.com/office/powerpoint/2010/main" val="3099669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95456" y="6492875"/>
            <a:ext cx="2895600" cy="365125"/>
          </a:xfrm>
        </p:spPr>
        <p:txBody>
          <a:bodyPr/>
          <a:lstStyle/>
          <a:p>
            <a:r>
              <a:rPr lang="en-US" dirty="0">
                <a:solidFill>
                  <a:prstClr val="black">
                    <a:tint val="75000"/>
                  </a:prstClr>
                </a:solidFill>
              </a:rPr>
              <a:t>info@miacservices.com  www.miacservices.com</a:t>
            </a:r>
          </a:p>
        </p:txBody>
      </p:sp>
      <p:sp>
        <p:nvSpPr>
          <p:cNvPr id="3" name="Slide Number Placeholder 2"/>
          <p:cNvSpPr>
            <a:spLocks noGrp="1"/>
          </p:cNvSpPr>
          <p:nvPr>
            <p:ph type="sldNum" sz="quarter" idx="12"/>
          </p:nvPr>
        </p:nvSpPr>
        <p:spPr>
          <a:xfrm>
            <a:off x="6553200" y="6356350"/>
            <a:ext cx="2133600" cy="365125"/>
          </a:xfrm>
        </p:spPr>
        <p:txBody>
          <a:bodyPr/>
          <a:lstStyle/>
          <a:p>
            <a:fld id="{18E235FB-BDCE-415C-BD70-EBAA590A2BF8}" type="slidenum">
              <a:rPr lang="en-US" smtClean="0">
                <a:solidFill>
                  <a:prstClr val="black">
                    <a:tint val="75000"/>
                  </a:prstClr>
                </a:solidFill>
              </a:rPr>
              <a:pPr/>
              <a:t>23</a:t>
            </a:fld>
            <a:endParaRPr lang="en-US">
              <a:solidFill>
                <a:prstClr val="black">
                  <a:tint val="75000"/>
                </a:prstClr>
              </a:solidFill>
            </a:endParaRPr>
          </a:p>
        </p:txBody>
      </p:sp>
      <p:sp>
        <p:nvSpPr>
          <p:cNvPr id="6" name="Text Box 2"/>
          <p:cNvSpPr txBox="1">
            <a:spLocks noChangeArrowheads="1"/>
          </p:cNvSpPr>
          <p:nvPr/>
        </p:nvSpPr>
        <p:spPr bwMode="auto">
          <a:xfrm>
            <a:off x="0" y="156766"/>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3200" b="1" dirty="0">
                <a:solidFill>
                  <a:srgbClr val="0070C0"/>
                </a:solidFill>
              </a:rPr>
              <a:t>Future Developments</a:t>
            </a:r>
          </a:p>
        </p:txBody>
      </p:sp>
      <p:sp>
        <p:nvSpPr>
          <p:cNvPr id="7" name="Text Box 2"/>
          <p:cNvSpPr txBox="1">
            <a:spLocks noChangeArrowheads="1"/>
          </p:cNvSpPr>
          <p:nvPr/>
        </p:nvSpPr>
        <p:spPr bwMode="auto">
          <a:xfrm>
            <a:off x="781363" y="1600200"/>
            <a:ext cx="7581274" cy="246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lnSpc>
                <a:spcPct val="107000"/>
              </a:lnSpc>
              <a:buFont typeface="+mj-lt"/>
              <a:buAutoNum type="arabicPeriod" startAt="13"/>
            </a:pPr>
            <a:r>
              <a:rPr lang="en-GB" sz="2400" b="1" dirty="0">
                <a:solidFill>
                  <a:srgbClr val="002060"/>
                </a:solidFill>
              </a:rPr>
              <a:t>Social partners, stakeholders, associations to set key performance indicators related to the goals in order to evaluate the results and re-adjust the strategy if and where necessary.</a:t>
            </a:r>
          </a:p>
          <a:p>
            <a:pPr marL="457200" indent="-457200" algn="just">
              <a:lnSpc>
                <a:spcPct val="107000"/>
              </a:lnSpc>
              <a:buFont typeface="+mj-lt"/>
              <a:buAutoNum type="arabicPeriod" startAt="13"/>
            </a:pPr>
            <a:endParaRPr lang="en-GB" sz="2400" b="1" dirty="0">
              <a:solidFill>
                <a:srgbClr val="002060"/>
              </a:solidFill>
            </a:endParaRPr>
          </a:p>
          <a:p>
            <a:pPr marL="457200" indent="-457200" algn="just">
              <a:lnSpc>
                <a:spcPct val="107000"/>
              </a:lnSpc>
              <a:buFont typeface="+mj-lt"/>
              <a:buAutoNum type="arabicPeriod" startAt="13"/>
            </a:pPr>
            <a:r>
              <a:rPr lang="en-GB" sz="2400" b="1" dirty="0">
                <a:solidFill>
                  <a:srgbClr val="002060"/>
                </a:solidFill>
              </a:rPr>
              <a:t>Promotion of good practices</a:t>
            </a:r>
          </a:p>
        </p:txBody>
      </p:sp>
      <p:pic>
        <p:nvPicPr>
          <p:cNvPr id="4" name="Picture 3"/>
          <p:cNvPicPr>
            <a:picLocks noChangeAspect="1"/>
          </p:cNvPicPr>
          <p:nvPr/>
        </p:nvPicPr>
        <p:blipFill>
          <a:blip r:embed="rId3"/>
          <a:stretch>
            <a:fillRect/>
          </a:stretch>
        </p:blipFill>
        <p:spPr>
          <a:xfrm>
            <a:off x="5991056" y="3429000"/>
            <a:ext cx="2143125" cy="2133600"/>
          </a:xfrm>
          <a:prstGeom prst="rect">
            <a:avLst/>
          </a:prstGeom>
        </p:spPr>
      </p:pic>
    </p:spTree>
    <p:extLst>
      <p:ext uri="{BB962C8B-B14F-4D97-AF65-F5344CB8AC3E}">
        <p14:creationId xmlns:p14="http://schemas.microsoft.com/office/powerpoint/2010/main" val="2566552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95456" y="6492875"/>
            <a:ext cx="2895600" cy="365125"/>
          </a:xfrm>
        </p:spPr>
        <p:txBody>
          <a:bodyPr/>
          <a:lstStyle/>
          <a:p>
            <a:r>
              <a:rPr lang="en-US" dirty="0">
                <a:solidFill>
                  <a:prstClr val="black">
                    <a:tint val="75000"/>
                  </a:prstClr>
                </a:solidFill>
              </a:rPr>
              <a:t>info@miacservices.com  www.miacservices.com</a:t>
            </a:r>
          </a:p>
        </p:txBody>
      </p:sp>
      <p:sp>
        <p:nvSpPr>
          <p:cNvPr id="3" name="Slide Number Placeholder 2"/>
          <p:cNvSpPr>
            <a:spLocks noGrp="1"/>
          </p:cNvSpPr>
          <p:nvPr>
            <p:ph type="sldNum" sz="quarter" idx="12"/>
          </p:nvPr>
        </p:nvSpPr>
        <p:spPr>
          <a:xfrm>
            <a:off x="6553200" y="6356350"/>
            <a:ext cx="2133600" cy="365125"/>
          </a:xfrm>
        </p:spPr>
        <p:txBody>
          <a:bodyPr/>
          <a:lstStyle/>
          <a:p>
            <a:fld id="{18E235FB-BDCE-415C-BD70-EBAA590A2BF8}" type="slidenum">
              <a:rPr lang="en-US" smtClean="0">
                <a:solidFill>
                  <a:prstClr val="black">
                    <a:tint val="75000"/>
                  </a:prstClr>
                </a:solidFill>
              </a:rPr>
              <a:pPr/>
              <a:t>24</a:t>
            </a:fld>
            <a:endParaRPr lang="en-US">
              <a:solidFill>
                <a:prstClr val="black">
                  <a:tint val="75000"/>
                </a:prstClr>
              </a:solidFill>
            </a:endParaRPr>
          </a:p>
        </p:txBody>
      </p:sp>
      <p:sp>
        <p:nvSpPr>
          <p:cNvPr id="6" name="Text Box 2"/>
          <p:cNvSpPr txBox="1">
            <a:spLocks noChangeArrowheads="1"/>
          </p:cNvSpPr>
          <p:nvPr/>
        </p:nvSpPr>
        <p:spPr bwMode="auto">
          <a:xfrm>
            <a:off x="0" y="156766"/>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3200" b="1" dirty="0">
                <a:solidFill>
                  <a:srgbClr val="0070C0"/>
                </a:solidFill>
              </a:rPr>
              <a:t>Future Developments</a:t>
            </a:r>
          </a:p>
        </p:txBody>
      </p:sp>
      <p:sp>
        <p:nvSpPr>
          <p:cNvPr id="8" name="Rectangle 7"/>
          <p:cNvSpPr/>
          <p:nvPr/>
        </p:nvSpPr>
        <p:spPr>
          <a:xfrm>
            <a:off x="0" y="2286000"/>
            <a:ext cx="9144000" cy="1323439"/>
          </a:xfrm>
          <a:prstGeom prst="rect">
            <a:avLst/>
          </a:prstGeom>
        </p:spPr>
        <p:txBody>
          <a:bodyPr wrap="square">
            <a:spAutoFit/>
          </a:bodyPr>
          <a:lstStyle/>
          <a:p>
            <a:pPr algn="ctr"/>
            <a:r>
              <a:rPr lang="en-GB" sz="4000" dirty="0"/>
              <a:t> </a:t>
            </a:r>
            <a:r>
              <a:rPr lang="en-GB" sz="4000" b="1" dirty="0">
                <a:solidFill>
                  <a:srgbClr val="FF0000"/>
                </a:solidFill>
              </a:rPr>
              <a:t>‘’</a:t>
            </a:r>
            <a:r>
              <a:rPr lang="en-GB" sz="4000" dirty="0"/>
              <a:t> </a:t>
            </a:r>
            <a:r>
              <a:rPr lang="en-GB" sz="4000" b="1" dirty="0">
                <a:solidFill>
                  <a:srgbClr val="FF0000"/>
                </a:solidFill>
                <a:cs typeface="Arial" pitchFamily="34" charset="0"/>
              </a:rPr>
              <a:t>We can’t change the wind but </a:t>
            </a:r>
          </a:p>
          <a:p>
            <a:pPr algn="ctr"/>
            <a:r>
              <a:rPr lang="en-GB" sz="4000" b="1" dirty="0">
                <a:solidFill>
                  <a:srgbClr val="FF0000"/>
                </a:solidFill>
                <a:cs typeface="Arial" pitchFamily="34" charset="0"/>
              </a:rPr>
              <a:t>we can adjust the sails’’</a:t>
            </a:r>
            <a:endParaRPr lang="en-GB" sz="4000" dirty="0"/>
          </a:p>
        </p:txBody>
      </p:sp>
    </p:spTree>
    <p:extLst>
      <p:ext uri="{BB962C8B-B14F-4D97-AF65-F5344CB8AC3E}">
        <p14:creationId xmlns:p14="http://schemas.microsoft.com/office/powerpoint/2010/main" val="4272954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95456" y="6492875"/>
            <a:ext cx="2895600" cy="365125"/>
          </a:xfrm>
        </p:spPr>
        <p:txBody>
          <a:bodyPr/>
          <a:lstStyle/>
          <a:p>
            <a:r>
              <a:rPr lang="en-US" dirty="0">
                <a:solidFill>
                  <a:prstClr val="black">
                    <a:tint val="75000"/>
                  </a:prstClr>
                </a:solidFill>
              </a:rPr>
              <a:t>info@miacservices.com  www.miacservices.com</a:t>
            </a:r>
          </a:p>
        </p:txBody>
      </p:sp>
      <p:sp>
        <p:nvSpPr>
          <p:cNvPr id="3" name="Slide Number Placeholder 2"/>
          <p:cNvSpPr>
            <a:spLocks noGrp="1"/>
          </p:cNvSpPr>
          <p:nvPr>
            <p:ph type="sldNum" sz="quarter" idx="12"/>
          </p:nvPr>
        </p:nvSpPr>
        <p:spPr>
          <a:xfrm>
            <a:off x="6553200" y="6356350"/>
            <a:ext cx="2133600" cy="365125"/>
          </a:xfrm>
        </p:spPr>
        <p:txBody>
          <a:bodyPr/>
          <a:lstStyle/>
          <a:p>
            <a:fld id="{18E235FB-BDCE-415C-BD70-EBAA590A2BF8}" type="slidenum">
              <a:rPr lang="en-US" smtClean="0">
                <a:solidFill>
                  <a:prstClr val="black">
                    <a:tint val="75000"/>
                  </a:prstClr>
                </a:solidFill>
              </a:rPr>
              <a:pPr/>
              <a:t>25</a:t>
            </a:fld>
            <a:endParaRPr lang="en-US">
              <a:solidFill>
                <a:prstClr val="black">
                  <a:tint val="75000"/>
                </a:prstClr>
              </a:solidFill>
            </a:endParaRPr>
          </a:p>
        </p:txBody>
      </p:sp>
      <p:sp>
        <p:nvSpPr>
          <p:cNvPr id="6" name="Text Box 2"/>
          <p:cNvSpPr txBox="1">
            <a:spLocks noChangeArrowheads="1"/>
          </p:cNvSpPr>
          <p:nvPr/>
        </p:nvSpPr>
        <p:spPr bwMode="auto">
          <a:xfrm>
            <a:off x="0" y="156766"/>
            <a:ext cx="9144000" cy="619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7000"/>
              </a:lnSpc>
            </a:pPr>
            <a:r>
              <a:rPr lang="en-GB" sz="3200" b="1" dirty="0">
                <a:solidFill>
                  <a:srgbClr val="0070C0"/>
                </a:solidFill>
              </a:rPr>
              <a:t>Monitoring</a:t>
            </a:r>
          </a:p>
        </p:txBody>
      </p:sp>
      <p:sp>
        <p:nvSpPr>
          <p:cNvPr id="4" name="Rectangle 3"/>
          <p:cNvSpPr/>
          <p:nvPr/>
        </p:nvSpPr>
        <p:spPr>
          <a:xfrm>
            <a:off x="533400" y="1060344"/>
            <a:ext cx="5562600" cy="4524315"/>
          </a:xfrm>
          <a:prstGeom prst="rect">
            <a:avLst/>
          </a:prstGeom>
        </p:spPr>
        <p:txBody>
          <a:bodyPr wrap="square">
            <a:spAutoFit/>
          </a:bodyPr>
          <a:lstStyle/>
          <a:p>
            <a:pPr marL="457200" indent="-457200">
              <a:buFont typeface="+mj-lt"/>
              <a:buAutoNum type="arabicPeriod"/>
            </a:pPr>
            <a:r>
              <a:rPr lang="en-GB" sz="2400" b="1" dirty="0">
                <a:solidFill>
                  <a:srgbClr val="002060"/>
                </a:solidFill>
                <a:cs typeface="Arial" pitchFamily="34" charset="0"/>
              </a:rPr>
              <a:t>A mechanism/system to record the progress toward achieving the targets </a:t>
            </a:r>
          </a:p>
          <a:p>
            <a:pPr marL="457200" indent="-457200">
              <a:buFont typeface="+mj-lt"/>
              <a:buAutoNum type="arabicPeriod"/>
            </a:pPr>
            <a:endParaRPr lang="en-GB" sz="2400" b="1" dirty="0">
              <a:solidFill>
                <a:srgbClr val="002060"/>
              </a:solidFill>
              <a:cs typeface="Arial" pitchFamily="34" charset="0"/>
            </a:endParaRPr>
          </a:p>
          <a:p>
            <a:pPr marL="457200" indent="-457200">
              <a:buFont typeface="+mj-lt"/>
              <a:buAutoNum type="arabicPeriod"/>
            </a:pPr>
            <a:r>
              <a:rPr lang="en-GB" sz="2400" b="1" dirty="0">
                <a:solidFill>
                  <a:srgbClr val="002060"/>
                </a:solidFill>
                <a:cs typeface="Arial" pitchFamily="34" charset="0"/>
              </a:rPr>
              <a:t>Reporting at prescribed time intervals or when necessary in numbers if possible </a:t>
            </a:r>
          </a:p>
          <a:p>
            <a:pPr marL="457200" indent="-457200">
              <a:buFont typeface="+mj-lt"/>
              <a:buAutoNum type="arabicPeriod"/>
            </a:pPr>
            <a:endParaRPr lang="en-GB" sz="2400" b="1" dirty="0">
              <a:solidFill>
                <a:srgbClr val="002060"/>
              </a:solidFill>
              <a:cs typeface="Arial" pitchFamily="34" charset="0"/>
            </a:endParaRPr>
          </a:p>
          <a:p>
            <a:pPr marL="457200" indent="-457200">
              <a:buFont typeface="+mj-lt"/>
              <a:buAutoNum type="arabicPeriod"/>
            </a:pPr>
            <a:r>
              <a:rPr lang="en-GB" sz="2400" b="1" dirty="0">
                <a:solidFill>
                  <a:srgbClr val="002060"/>
                </a:solidFill>
                <a:cs typeface="Arial" pitchFamily="34" charset="0"/>
              </a:rPr>
              <a:t>To compare sectors/enterprise conformity levels</a:t>
            </a:r>
          </a:p>
          <a:p>
            <a:pPr marL="457200" indent="-457200">
              <a:buFont typeface="+mj-lt"/>
              <a:buAutoNum type="arabicPeriod"/>
            </a:pPr>
            <a:endParaRPr lang="en-GB" sz="2400" b="1" dirty="0">
              <a:solidFill>
                <a:srgbClr val="002060"/>
              </a:solidFill>
              <a:cs typeface="Arial" pitchFamily="34" charset="0"/>
            </a:endParaRPr>
          </a:p>
          <a:p>
            <a:pPr marL="457200" indent="-457200">
              <a:buFont typeface="+mj-lt"/>
              <a:buAutoNum type="arabicPeriod"/>
            </a:pPr>
            <a:r>
              <a:rPr lang="en-GB" sz="2400" b="1" dirty="0">
                <a:solidFill>
                  <a:srgbClr val="002060"/>
                </a:solidFill>
                <a:cs typeface="Arial" pitchFamily="34" charset="0"/>
              </a:rPr>
              <a:t>To evaluate the statistics and conclude on the trends</a:t>
            </a:r>
          </a:p>
        </p:txBody>
      </p:sp>
      <p:sp>
        <p:nvSpPr>
          <p:cNvPr id="8" name="Rectangle 7"/>
          <p:cNvSpPr/>
          <p:nvPr/>
        </p:nvSpPr>
        <p:spPr>
          <a:xfrm>
            <a:off x="796413" y="5805056"/>
            <a:ext cx="7890387" cy="461665"/>
          </a:xfrm>
          <a:prstGeom prst="rect">
            <a:avLst/>
          </a:prstGeom>
        </p:spPr>
        <p:txBody>
          <a:bodyPr wrap="square">
            <a:spAutoFit/>
          </a:bodyPr>
          <a:lstStyle/>
          <a:p>
            <a:pPr>
              <a:buNone/>
            </a:pPr>
            <a:r>
              <a:rPr lang="en-GB" sz="2400" b="1" dirty="0">
                <a:solidFill>
                  <a:srgbClr val="FF0000"/>
                </a:solidFill>
                <a:cs typeface="Arial" pitchFamily="34" charset="0"/>
              </a:rPr>
              <a:t>No rule exists what to monitor, definitely the targets.</a:t>
            </a:r>
          </a:p>
        </p:txBody>
      </p:sp>
      <p:pic>
        <p:nvPicPr>
          <p:cNvPr id="5" name="Picture 4"/>
          <p:cNvPicPr>
            <a:picLocks noChangeAspect="1"/>
          </p:cNvPicPr>
          <p:nvPr/>
        </p:nvPicPr>
        <p:blipFill>
          <a:blip r:embed="rId3"/>
          <a:stretch>
            <a:fillRect/>
          </a:stretch>
        </p:blipFill>
        <p:spPr>
          <a:xfrm>
            <a:off x="5962835" y="2667000"/>
            <a:ext cx="3085315" cy="2055218"/>
          </a:xfrm>
          <a:prstGeom prst="rect">
            <a:avLst/>
          </a:prstGeom>
        </p:spPr>
      </p:pic>
    </p:spTree>
    <p:extLst>
      <p:ext uri="{BB962C8B-B14F-4D97-AF65-F5344CB8AC3E}">
        <p14:creationId xmlns:p14="http://schemas.microsoft.com/office/powerpoint/2010/main" val="1491411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95456" y="6492875"/>
            <a:ext cx="2895600" cy="365125"/>
          </a:xfrm>
        </p:spPr>
        <p:txBody>
          <a:bodyPr/>
          <a:lstStyle/>
          <a:p>
            <a:r>
              <a:rPr lang="en-US" dirty="0">
                <a:solidFill>
                  <a:prstClr val="black">
                    <a:tint val="75000"/>
                  </a:prstClr>
                </a:solidFill>
              </a:rPr>
              <a:t>info@miacservices.com  www.miacservices.com</a:t>
            </a:r>
          </a:p>
        </p:txBody>
      </p:sp>
      <p:sp>
        <p:nvSpPr>
          <p:cNvPr id="3" name="Slide Number Placeholder 2"/>
          <p:cNvSpPr>
            <a:spLocks noGrp="1"/>
          </p:cNvSpPr>
          <p:nvPr>
            <p:ph type="sldNum" sz="quarter" idx="12"/>
          </p:nvPr>
        </p:nvSpPr>
        <p:spPr>
          <a:xfrm>
            <a:off x="6553200" y="6356350"/>
            <a:ext cx="2133600" cy="365125"/>
          </a:xfrm>
        </p:spPr>
        <p:txBody>
          <a:bodyPr/>
          <a:lstStyle/>
          <a:p>
            <a:fld id="{18E235FB-BDCE-415C-BD70-EBAA590A2BF8}" type="slidenum">
              <a:rPr lang="en-US" smtClean="0">
                <a:solidFill>
                  <a:prstClr val="black">
                    <a:tint val="75000"/>
                  </a:prstClr>
                </a:solidFill>
              </a:rPr>
              <a:pPr/>
              <a:t>26</a:t>
            </a:fld>
            <a:endParaRPr lang="en-US">
              <a:solidFill>
                <a:prstClr val="black">
                  <a:tint val="75000"/>
                </a:prstClr>
              </a:solidFill>
            </a:endParaRPr>
          </a:p>
        </p:txBody>
      </p:sp>
      <p:sp>
        <p:nvSpPr>
          <p:cNvPr id="6" name="Text Box 2"/>
          <p:cNvSpPr txBox="1">
            <a:spLocks noChangeArrowheads="1"/>
          </p:cNvSpPr>
          <p:nvPr/>
        </p:nvSpPr>
        <p:spPr bwMode="auto">
          <a:xfrm>
            <a:off x="0" y="156766"/>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3200" b="1" dirty="0">
                <a:solidFill>
                  <a:srgbClr val="0070C0"/>
                </a:solidFill>
              </a:rPr>
              <a:t>Statistics</a:t>
            </a:r>
          </a:p>
        </p:txBody>
      </p:sp>
      <p:sp>
        <p:nvSpPr>
          <p:cNvPr id="13" name="Rectangle 12"/>
          <p:cNvSpPr/>
          <p:nvPr/>
        </p:nvSpPr>
        <p:spPr>
          <a:xfrm>
            <a:off x="2196908" y="2438400"/>
            <a:ext cx="5194492" cy="461665"/>
          </a:xfrm>
          <a:prstGeom prst="rect">
            <a:avLst/>
          </a:prstGeom>
        </p:spPr>
        <p:txBody>
          <a:bodyPr wrap="square">
            <a:spAutoFit/>
          </a:bodyPr>
          <a:lstStyle/>
          <a:p>
            <a:r>
              <a:rPr lang="en-GB" sz="2400" b="1" dirty="0">
                <a:solidFill>
                  <a:srgbClr val="002060"/>
                </a:solidFill>
                <a:hlinkClick r:id="rId3" action="ppaction://hlinkfile"/>
              </a:rPr>
              <a:t>Top assessments – survey responses </a:t>
            </a:r>
            <a:endParaRPr lang="en-GB" sz="2400" b="1" dirty="0">
              <a:solidFill>
                <a:srgbClr val="002060"/>
              </a:solidFill>
            </a:endParaRPr>
          </a:p>
        </p:txBody>
      </p:sp>
      <p:sp>
        <p:nvSpPr>
          <p:cNvPr id="4" name="Rectangle 3"/>
          <p:cNvSpPr/>
          <p:nvPr/>
        </p:nvSpPr>
        <p:spPr>
          <a:xfrm>
            <a:off x="2174338" y="1447800"/>
            <a:ext cx="4737835" cy="830997"/>
          </a:xfrm>
          <a:prstGeom prst="rect">
            <a:avLst/>
          </a:prstGeom>
        </p:spPr>
        <p:txBody>
          <a:bodyPr wrap="none">
            <a:spAutoFit/>
          </a:bodyPr>
          <a:lstStyle/>
          <a:p>
            <a:r>
              <a:rPr lang="en-GB" sz="2400" b="1" dirty="0">
                <a:solidFill>
                  <a:srgbClr val="002060"/>
                </a:solidFill>
              </a:rPr>
              <a:t>Risk identification</a:t>
            </a:r>
          </a:p>
          <a:p>
            <a:r>
              <a:rPr lang="en-GB" sz="2400" b="1" dirty="0">
                <a:solidFill>
                  <a:srgbClr val="002060"/>
                </a:solidFill>
              </a:rPr>
              <a:t>Most Unanswered/Postponed Risks</a:t>
            </a:r>
          </a:p>
        </p:txBody>
      </p:sp>
    </p:spTree>
    <p:extLst>
      <p:ext uri="{BB962C8B-B14F-4D97-AF65-F5344CB8AC3E}">
        <p14:creationId xmlns:p14="http://schemas.microsoft.com/office/powerpoint/2010/main" val="998905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24200" y="6492875"/>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info@miacservices.com  www.miacservices.com</a:t>
            </a:r>
          </a:p>
        </p:txBody>
      </p:sp>
      <p:sp>
        <p:nvSpPr>
          <p:cNvPr id="3" name="Slide Number Placeholder 2"/>
          <p:cNvSpPr>
            <a:spLocks noGrp="1"/>
          </p:cNvSpPr>
          <p:nvPr>
            <p:ph type="sldNum" sz="quarter" idx="12"/>
          </p:nvPr>
        </p:nvSpPr>
        <p:spPr>
          <a:xfrm>
            <a:off x="8247062" y="6356351"/>
            <a:ext cx="439738" cy="3492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E235FB-BDCE-415C-BD70-EBAA590A2B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 Box 2"/>
          <p:cNvSpPr txBox="1">
            <a:spLocks noChangeArrowheads="1"/>
          </p:cNvSpPr>
          <p:nvPr/>
        </p:nvSpPr>
        <p:spPr bwMode="auto">
          <a:xfrm>
            <a:off x="0" y="2133600"/>
            <a:ext cx="9144000" cy="206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1" indent="0" algn="ctr"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70C0"/>
                </a:solidFill>
                <a:effectLst/>
                <a:uLnTx/>
                <a:uFillTx/>
                <a:latin typeface="Calibri"/>
                <a:ea typeface="+mn-ea"/>
                <a:cs typeface="+mn-cs"/>
              </a:rPr>
              <a:t>THANK YOU</a:t>
            </a:r>
          </a:p>
          <a:p>
            <a:pPr marL="0" lvl="1" algn="ctr">
              <a:lnSpc>
                <a:spcPct val="107000"/>
              </a:lnSpc>
              <a:defRPr/>
            </a:pPr>
            <a:r>
              <a:rPr lang="en-GB" sz="6000" b="1" dirty="0">
                <a:solidFill>
                  <a:srgbClr val="0070C0"/>
                </a:solidFill>
                <a:latin typeface="Calibri"/>
              </a:rPr>
              <a:t>HVALA</a:t>
            </a:r>
            <a:endParaRPr lang="el-GR" sz="6000" b="1" dirty="0">
              <a:solidFill>
                <a:srgbClr val="0070C0"/>
              </a:solidFill>
              <a:latin typeface="Calibri"/>
            </a:endParaRPr>
          </a:p>
        </p:txBody>
      </p:sp>
    </p:spTree>
    <p:extLst>
      <p:ext uri="{BB962C8B-B14F-4D97-AF65-F5344CB8AC3E}">
        <p14:creationId xmlns:p14="http://schemas.microsoft.com/office/powerpoint/2010/main" val="355312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95456" y="6492875"/>
            <a:ext cx="2895600" cy="365125"/>
          </a:xfrm>
        </p:spPr>
        <p:txBody>
          <a:bodyPr/>
          <a:lstStyle/>
          <a:p>
            <a:r>
              <a:rPr lang="en-US" dirty="0">
                <a:solidFill>
                  <a:prstClr val="black">
                    <a:tint val="75000"/>
                  </a:prstClr>
                </a:solidFill>
              </a:rPr>
              <a:t>info@miacservices.com  www.miacservices.com</a:t>
            </a:r>
          </a:p>
        </p:txBody>
      </p:sp>
      <p:sp>
        <p:nvSpPr>
          <p:cNvPr id="3" name="Slide Number Placeholder 2"/>
          <p:cNvSpPr>
            <a:spLocks noGrp="1"/>
          </p:cNvSpPr>
          <p:nvPr>
            <p:ph type="sldNum" sz="quarter" idx="12"/>
          </p:nvPr>
        </p:nvSpPr>
        <p:spPr>
          <a:xfrm>
            <a:off x="6629400" y="6310312"/>
            <a:ext cx="2133600" cy="365125"/>
          </a:xfrm>
        </p:spPr>
        <p:txBody>
          <a:bodyPr/>
          <a:lstStyle/>
          <a:p>
            <a:fld id="{18E235FB-BDCE-415C-BD70-EBAA590A2BF8}" type="slidenum">
              <a:rPr lang="en-US" smtClean="0">
                <a:solidFill>
                  <a:prstClr val="black">
                    <a:tint val="75000"/>
                  </a:prstClr>
                </a:solidFill>
              </a:rPr>
              <a:pPr/>
              <a:t>3</a:t>
            </a:fld>
            <a:endParaRPr lang="en-US" dirty="0">
              <a:solidFill>
                <a:prstClr val="black">
                  <a:tint val="75000"/>
                </a:prstClr>
              </a:solidFill>
            </a:endParaRPr>
          </a:p>
        </p:txBody>
      </p:sp>
      <p:sp>
        <p:nvSpPr>
          <p:cNvPr id="6" name="Text Box 2"/>
          <p:cNvSpPr txBox="1">
            <a:spLocks noChangeArrowheads="1"/>
          </p:cNvSpPr>
          <p:nvPr/>
        </p:nvSpPr>
        <p:spPr bwMode="auto">
          <a:xfrm>
            <a:off x="0" y="156766"/>
            <a:ext cx="9144000" cy="59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7000"/>
              </a:lnSpc>
            </a:pPr>
            <a:r>
              <a:rPr lang="en-GB" sz="3200" b="1" dirty="0">
                <a:solidFill>
                  <a:srgbClr val="0070C0"/>
                </a:solidFill>
              </a:rPr>
              <a:t>Existing tools – Online </a:t>
            </a:r>
          </a:p>
        </p:txBody>
      </p:sp>
      <p:sp>
        <p:nvSpPr>
          <p:cNvPr id="7" name="Text Box 2"/>
          <p:cNvSpPr txBox="1">
            <a:spLocks noChangeArrowheads="1"/>
          </p:cNvSpPr>
          <p:nvPr/>
        </p:nvSpPr>
        <p:spPr bwMode="auto">
          <a:xfrm>
            <a:off x="364969" y="1524000"/>
            <a:ext cx="7010400" cy="364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lnSpc>
                <a:spcPct val="107000"/>
              </a:lnSpc>
              <a:buFont typeface="+mj-lt"/>
              <a:buAutoNum type="arabicPeriod"/>
            </a:pPr>
            <a:r>
              <a:rPr lang="en-GB" sz="2400" b="1" dirty="0">
                <a:solidFill>
                  <a:srgbClr val="002060"/>
                </a:solidFill>
              </a:rPr>
              <a:t>Hairdressers 2011</a:t>
            </a:r>
          </a:p>
          <a:p>
            <a:pPr marL="457200" indent="-457200" algn="just">
              <a:lnSpc>
                <a:spcPct val="107000"/>
              </a:lnSpc>
              <a:buFont typeface="+mj-lt"/>
              <a:buAutoNum type="arabicPeriod"/>
            </a:pPr>
            <a:endParaRPr lang="en-GB" sz="2400" b="1" dirty="0">
              <a:solidFill>
                <a:srgbClr val="002060"/>
              </a:solidFill>
            </a:endParaRPr>
          </a:p>
          <a:p>
            <a:pPr marL="457200" indent="-457200" algn="just">
              <a:lnSpc>
                <a:spcPct val="107000"/>
              </a:lnSpc>
              <a:buFont typeface="+mj-lt"/>
              <a:buAutoNum type="arabicPeriod"/>
            </a:pPr>
            <a:r>
              <a:rPr lang="en-GB" sz="2400" b="1" dirty="0">
                <a:solidFill>
                  <a:srgbClr val="002060"/>
                </a:solidFill>
              </a:rPr>
              <a:t>Office Work – Public Sector 2012</a:t>
            </a:r>
          </a:p>
          <a:p>
            <a:pPr marL="457200" indent="-457200" algn="just">
              <a:lnSpc>
                <a:spcPct val="107000"/>
              </a:lnSpc>
              <a:buFont typeface="+mj-lt"/>
              <a:buAutoNum type="arabicPeriod"/>
            </a:pPr>
            <a:endParaRPr lang="en-GB" sz="2400" b="1" dirty="0">
              <a:solidFill>
                <a:srgbClr val="002060"/>
              </a:solidFill>
            </a:endParaRPr>
          </a:p>
          <a:p>
            <a:pPr marL="457200" indent="-457200" algn="just">
              <a:lnSpc>
                <a:spcPct val="107000"/>
              </a:lnSpc>
              <a:buFont typeface="+mj-lt"/>
              <a:buAutoNum type="arabicPeriod"/>
            </a:pPr>
            <a:r>
              <a:rPr lang="en-GB" sz="2400" b="1" dirty="0">
                <a:solidFill>
                  <a:srgbClr val="002060"/>
                </a:solidFill>
              </a:rPr>
              <a:t>Butcheries 2014</a:t>
            </a:r>
          </a:p>
          <a:p>
            <a:pPr marL="457200" indent="-457200" algn="just">
              <a:lnSpc>
                <a:spcPct val="107000"/>
              </a:lnSpc>
              <a:buFont typeface="+mj-lt"/>
              <a:buAutoNum type="arabicPeriod"/>
            </a:pPr>
            <a:endParaRPr lang="en-GB" sz="2400" b="1" dirty="0">
              <a:solidFill>
                <a:srgbClr val="002060"/>
              </a:solidFill>
            </a:endParaRPr>
          </a:p>
          <a:p>
            <a:pPr marL="457200" indent="-457200" algn="just">
              <a:lnSpc>
                <a:spcPct val="107000"/>
              </a:lnSpc>
              <a:buFont typeface="+mj-lt"/>
              <a:buAutoNum type="arabicPeriod"/>
            </a:pPr>
            <a:r>
              <a:rPr lang="en-GB" sz="2400" b="1" dirty="0">
                <a:solidFill>
                  <a:srgbClr val="002060"/>
                </a:solidFill>
              </a:rPr>
              <a:t>Catering Services 2014</a:t>
            </a:r>
          </a:p>
          <a:p>
            <a:pPr marL="457200" indent="-457200" algn="just">
              <a:lnSpc>
                <a:spcPct val="107000"/>
              </a:lnSpc>
              <a:buFont typeface="+mj-lt"/>
              <a:buAutoNum type="arabicPeriod"/>
            </a:pPr>
            <a:endParaRPr lang="en-GB" sz="2400" b="1" dirty="0">
              <a:solidFill>
                <a:srgbClr val="002060"/>
              </a:solidFill>
            </a:endParaRPr>
          </a:p>
          <a:p>
            <a:pPr marL="457200" indent="-457200" algn="just">
              <a:lnSpc>
                <a:spcPct val="107000"/>
              </a:lnSpc>
              <a:buFont typeface="+mj-lt"/>
              <a:buAutoNum type="arabicPeriod"/>
            </a:pPr>
            <a:r>
              <a:rPr lang="en-GB" sz="2400" b="1" dirty="0">
                <a:solidFill>
                  <a:srgbClr val="002060"/>
                </a:solidFill>
              </a:rPr>
              <a:t>School Establishments 2015 - 2016</a:t>
            </a:r>
          </a:p>
        </p:txBody>
      </p:sp>
      <p:pic>
        <p:nvPicPr>
          <p:cNvPr id="4" name="Picture 3"/>
          <p:cNvPicPr>
            <a:picLocks noChangeAspect="1"/>
          </p:cNvPicPr>
          <p:nvPr/>
        </p:nvPicPr>
        <p:blipFill>
          <a:blip r:embed="rId3"/>
          <a:stretch>
            <a:fillRect/>
          </a:stretch>
        </p:blipFill>
        <p:spPr>
          <a:xfrm>
            <a:off x="5371475" y="2362200"/>
            <a:ext cx="3664263" cy="2438400"/>
          </a:xfrm>
          <a:prstGeom prst="rect">
            <a:avLst/>
          </a:prstGeom>
        </p:spPr>
      </p:pic>
    </p:spTree>
    <p:extLst>
      <p:ext uri="{BB962C8B-B14F-4D97-AF65-F5344CB8AC3E}">
        <p14:creationId xmlns:p14="http://schemas.microsoft.com/office/powerpoint/2010/main" val="2459511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95456" y="6492875"/>
            <a:ext cx="2895600" cy="365125"/>
          </a:xfrm>
        </p:spPr>
        <p:txBody>
          <a:bodyPr/>
          <a:lstStyle/>
          <a:p>
            <a:r>
              <a:rPr lang="en-US" dirty="0">
                <a:solidFill>
                  <a:prstClr val="black">
                    <a:tint val="75000"/>
                  </a:prstClr>
                </a:solidFill>
              </a:rPr>
              <a:t>info@miacservices.com  www.miacservices.com</a:t>
            </a:r>
          </a:p>
        </p:txBody>
      </p:sp>
      <p:sp>
        <p:nvSpPr>
          <p:cNvPr id="3" name="Slide Number Placeholder 2"/>
          <p:cNvSpPr>
            <a:spLocks noGrp="1"/>
          </p:cNvSpPr>
          <p:nvPr>
            <p:ph type="sldNum" sz="quarter" idx="12"/>
          </p:nvPr>
        </p:nvSpPr>
        <p:spPr>
          <a:xfrm>
            <a:off x="6553200" y="6356350"/>
            <a:ext cx="2133600" cy="365125"/>
          </a:xfrm>
        </p:spPr>
        <p:txBody>
          <a:bodyPr/>
          <a:lstStyle/>
          <a:p>
            <a:fld id="{18E235FB-BDCE-415C-BD70-EBAA590A2BF8}" type="slidenum">
              <a:rPr lang="en-US" smtClean="0">
                <a:solidFill>
                  <a:prstClr val="black">
                    <a:tint val="75000"/>
                  </a:prstClr>
                </a:solidFill>
              </a:rPr>
              <a:pPr/>
              <a:t>4</a:t>
            </a:fld>
            <a:endParaRPr lang="en-US">
              <a:solidFill>
                <a:prstClr val="black">
                  <a:tint val="75000"/>
                </a:prstClr>
              </a:solidFill>
            </a:endParaRPr>
          </a:p>
        </p:txBody>
      </p:sp>
      <p:sp>
        <p:nvSpPr>
          <p:cNvPr id="6" name="Text Box 2"/>
          <p:cNvSpPr txBox="1">
            <a:spLocks noChangeArrowheads="1"/>
          </p:cNvSpPr>
          <p:nvPr/>
        </p:nvSpPr>
        <p:spPr bwMode="auto">
          <a:xfrm>
            <a:off x="0" y="156766"/>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3200" b="1" dirty="0">
                <a:solidFill>
                  <a:srgbClr val="0070C0"/>
                </a:solidFill>
              </a:rPr>
              <a:t>New tools</a:t>
            </a:r>
          </a:p>
        </p:txBody>
      </p:sp>
      <p:sp>
        <p:nvSpPr>
          <p:cNvPr id="7" name="Text Box 2"/>
          <p:cNvSpPr txBox="1">
            <a:spLocks noChangeArrowheads="1"/>
          </p:cNvSpPr>
          <p:nvPr/>
        </p:nvSpPr>
        <p:spPr bwMode="auto">
          <a:xfrm>
            <a:off x="533400" y="1524000"/>
            <a:ext cx="7467600" cy="443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07000"/>
              </a:lnSpc>
            </a:pPr>
            <a:r>
              <a:rPr lang="en-GB" sz="2400" b="1" dirty="0">
                <a:solidFill>
                  <a:srgbClr val="0070C0"/>
                </a:solidFill>
              </a:rPr>
              <a:t>2016-2017</a:t>
            </a:r>
          </a:p>
          <a:p>
            <a:pPr algn="just">
              <a:lnSpc>
                <a:spcPct val="107000"/>
              </a:lnSpc>
            </a:pPr>
            <a:endParaRPr lang="en-GB" sz="2400" b="1" dirty="0">
              <a:solidFill>
                <a:srgbClr val="002060"/>
              </a:solidFill>
            </a:endParaRPr>
          </a:p>
          <a:p>
            <a:pPr algn="just">
              <a:lnSpc>
                <a:spcPct val="107000"/>
              </a:lnSpc>
            </a:pPr>
            <a:r>
              <a:rPr lang="en-GB" sz="2400" b="1" dirty="0">
                <a:solidFill>
                  <a:srgbClr val="002060"/>
                </a:solidFill>
              </a:rPr>
              <a:t>Development of similar tools for four other sectors:</a:t>
            </a:r>
          </a:p>
          <a:p>
            <a:pPr algn="just">
              <a:lnSpc>
                <a:spcPct val="107000"/>
              </a:lnSpc>
            </a:pPr>
            <a:endParaRPr lang="en-GB" sz="2400" b="1" dirty="0">
              <a:solidFill>
                <a:srgbClr val="002060"/>
              </a:solidFill>
            </a:endParaRPr>
          </a:p>
          <a:p>
            <a:pPr marL="457200" indent="-457200" algn="just">
              <a:lnSpc>
                <a:spcPct val="107000"/>
              </a:lnSpc>
              <a:buFont typeface="+mj-lt"/>
              <a:buAutoNum type="arabicPeriod"/>
            </a:pPr>
            <a:r>
              <a:rPr lang="en-GB" sz="2400" b="1" dirty="0">
                <a:solidFill>
                  <a:srgbClr val="002060"/>
                </a:solidFill>
              </a:rPr>
              <a:t>Small Tourist Lodgings </a:t>
            </a:r>
          </a:p>
          <a:p>
            <a:pPr marL="457200" indent="-457200" algn="just">
              <a:lnSpc>
                <a:spcPct val="107000"/>
              </a:lnSpc>
              <a:buFont typeface="+mj-lt"/>
              <a:buAutoNum type="arabicPeriod"/>
            </a:pPr>
            <a:endParaRPr lang="en-GB" sz="2400" b="1" dirty="0">
              <a:solidFill>
                <a:srgbClr val="002060"/>
              </a:solidFill>
            </a:endParaRPr>
          </a:p>
          <a:p>
            <a:pPr marL="457200" indent="-457200" algn="just">
              <a:lnSpc>
                <a:spcPct val="107000"/>
              </a:lnSpc>
              <a:buFont typeface="+mj-lt"/>
              <a:buAutoNum type="arabicPeriod"/>
            </a:pPr>
            <a:r>
              <a:rPr lang="en-GB" sz="2400" b="1" dirty="0">
                <a:solidFill>
                  <a:srgbClr val="002060"/>
                </a:solidFill>
              </a:rPr>
              <a:t>Restaurants and Coffee Shops</a:t>
            </a:r>
          </a:p>
          <a:p>
            <a:pPr marL="457200" indent="-457200" algn="just">
              <a:lnSpc>
                <a:spcPct val="107000"/>
              </a:lnSpc>
              <a:buFont typeface="+mj-lt"/>
              <a:buAutoNum type="arabicPeriod"/>
            </a:pPr>
            <a:endParaRPr lang="en-GB" sz="2400" b="1" dirty="0">
              <a:solidFill>
                <a:srgbClr val="002060"/>
              </a:solidFill>
            </a:endParaRPr>
          </a:p>
          <a:p>
            <a:pPr marL="457200" indent="-457200" algn="just">
              <a:lnSpc>
                <a:spcPct val="107000"/>
              </a:lnSpc>
              <a:buFont typeface="+mj-lt"/>
              <a:buAutoNum type="arabicPeriod"/>
            </a:pPr>
            <a:r>
              <a:rPr lang="en-GB" sz="2400" b="1" dirty="0">
                <a:solidFill>
                  <a:srgbClr val="002060"/>
                </a:solidFill>
              </a:rPr>
              <a:t>Car Repair and Painting Garages</a:t>
            </a:r>
          </a:p>
          <a:p>
            <a:pPr marL="457200" indent="-457200" algn="just">
              <a:lnSpc>
                <a:spcPct val="107000"/>
              </a:lnSpc>
              <a:buFont typeface="+mj-lt"/>
              <a:buAutoNum type="arabicPeriod"/>
            </a:pPr>
            <a:endParaRPr lang="en-GB" sz="2400" b="1" dirty="0">
              <a:solidFill>
                <a:srgbClr val="002060"/>
              </a:solidFill>
            </a:endParaRPr>
          </a:p>
          <a:p>
            <a:pPr marL="457200" indent="-457200" algn="just">
              <a:lnSpc>
                <a:spcPct val="107000"/>
              </a:lnSpc>
              <a:buFont typeface="+mj-lt"/>
              <a:buAutoNum type="arabicPeriod"/>
            </a:pPr>
            <a:r>
              <a:rPr lang="en-GB" sz="2400" b="1" dirty="0">
                <a:solidFill>
                  <a:srgbClr val="002060"/>
                </a:solidFill>
              </a:rPr>
              <a:t>Small Commercial Shops </a:t>
            </a:r>
          </a:p>
        </p:txBody>
      </p:sp>
      <p:pic>
        <p:nvPicPr>
          <p:cNvPr id="5" name="Picture 4"/>
          <p:cNvPicPr>
            <a:picLocks noChangeAspect="1"/>
          </p:cNvPicPr>
          <p:nvPr/>
        </p:nvPicPr>
        <p:blipFill>
          <a:blip r:embed="rId3"/>
          <a:stretch>
            <a:fillRect/>
          </a:stretch>
        </p:blipFill>
        <p:spPr>
          <a:xfrm>
            <a:off x="5638800" y="2895600"/>
            <a:ext cx="3248025" cy="2725354"/>
          </a:xfrm>
          <a:prstGeom prst="rect">
            <a:avLst/>
          </a:prstGeom>
        </p:spPr>
      </p:pic>
    </p:spTree>
    <p:extLst>
      <p:ext uri="{BB962C8B-B14F-4D97-AF65-F5344CB8AC3E}">
        <p14:creationId xmlns:p14="http://schemas.microsoft.com/office/powerpoint/2010/main" val="4089169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95456" y="6492875"/>
            <a:ext cx="2895600" cy="365125"/>
          </a:xfrm>
        </p:spPr>
        <p:txBody>
          <a:bodyPr/>
          <a:lstStyle/>
          <a:p>
            <a:r>
              <a:rPr lang="en-US" dirty="0">
                <a:solidFill>
                  <a:prstClr val="black">
                    <a:tint val="75000"/>
                  </a:prstClr>
                </a:solidFill>
              </a:rPr>
              <a:t>info@miacservices.com  www.miacservices.com</a:t>
            </a:r>
          </a:p>
        </p:txBody>
      </p:sp>
      <p:sp>
        <p:nvSpPr>
          <p:cNvPr id="3" name="Slide Number Placeholder 2"/>
          <p:cNvSpPr>
            <a:spLocks noGrp="1"/>
          </p:cNvSpPr>
          <p:nvPr>
            <p:ph type="sldNum" sz="quarter" idx="12"/>
          </p:nvPr>
        </p:nvSpPr>
        <p:spPr>
          <a:xfrm>
            <a:off x="6553200" y="6356350"/>
            <a:ext cx="2133600" cy="365125"/>
          </a:xfrm>
        </p:spPr>
        <p:txBody>
          <a:bodyPr/>
          <a:lstStyle/>
          <a:p>
            <a:fld id="{18E235FB-BDCE-415C-BD70-EBAA590A2BF8}" type="slidenum">
              <a:rPr lang="en-US" smtClean="0">
                <a:solidFill>
                  <a:prstClr val="black">
                    <a:tint val="75000"/>
                  </a:prstClr>
                </a:solidFill>
              </a:rPr>
              <a:pPr/>
              <a:t>5</a:t>
            </a:fld>
            <a:endParaRPr lang="en-US">
              <a:solidFill>
                <a:prstClr val="black">
                  <a:tint val="75000"/>
                </a:prstClr>
              </a:solidFill>
            </a:endParaRPr>
          </a:p>
        </p:txBody>
      </p:sp>
      <p:sp>
        <p:nvSpPr>
          <p:cNvPr id="6" name="Text Box 2"/>
          <p:cNvSpPr txBox="1">
            <a:spLocks noChangeArrowheads="1"/>
          </p:cNvSpPr>
          <p:nvPr/>
        </p:nvSpPr>
        <p:spPr bwMode="auto">
          <a:xfrm>
            <a:off x="0" y="156766"/>
            <a:ext cx="9144000" cy="59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7000"/>
              </a:lnSpc>
            </a:pPr>
            <a:r>
              <a:rPr lang="en-GB" sz="3200" b="1" dirty="0">
                <a:solidFill>
                  <a:srgbClr val="0070C0"/>
                </a:solidFill>
              </a:rPr>
              <a:t>Implementation of the tool </a:t>
            </a:r>
          </a:p>
        </p:txBody>
      </p:sp>
      <p:sp>
        <p:nvSpPr>
          <p:cNvPr id="7" name="Text Box 2"/>
          <p:cNvSpPr txBox="1">
            <a:spLocks noChangeArrowheads="1"/>
          </p:cNvSpPr>
          <p:nvPr/>
        </p:nvSpPr>
        <p:spPr bwMode="auto">
          <a:xfrm>
            <a:off x="381000" y="838082"/>
            <a:ext cx="6324600" cy="6019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07000"/>
              </a:lnSpc>
            </a:pPr>
            <a:r>
              <a:rPr lang="en-GB" sz="2400" b="1" dirty="0">
                <a:solidFill>
                  <a:srgbClr val="0070C0"/>
                </a:solidFill>
              </a:rPr>
              <a:t>Hairdressers</a:t>
            </a:r>
          </a:p>
          <a:p>
            <a:pPr algn="just">
              <a:lnSpc>
                <a:spcPct val="107000"/>
              </a:lnSpc>
            </a:pPr>
            <a:endParaRPr lang="en-GB" sz="2400" b="1" dirty="0">
              <a:solidFill>
                <a:srgbClr val="002060"/>
              </a:solidFill>
            </a:endParaRPr>
          </a:p>
          <a:p>
            <a:pPr marL="457200" indent="-457200" algn="just">
              <a:lnSpc>
                <a:spcPct val="107000"/>
              </a:lnSpc>
              <a:buFont typeface="+mj-lt"/>
              <a:buAutoNum type="arabicPeriod"/>
            </a:pPr>
            <a:r>
              <a:rPr lang="en-GB" sz="2400" b="1" dirty="0">
                <a:solidFill>
                  <a:srgbClr val="002060"/>
                </a:solidFill>
              </a:rPr>
              <a:t>Presentation of the tool to the members of the Board of the Hairdressers Association.</a:t>
            </a:r>
          </a:p>
          <a:p>
            <a:pPr marL="457200" indent="-457200" algn="just">
              <a:lnSpc>
                <a:spcPct val="107000"/>
              </a:lnSpc>
              <a:buFont typeface="+mj-lt"/>
              <a:buAutoNum type="arabicPeriod"/>
            </a:pPr>
            <a:endParaRPr lang="en-GB" sz="2400" b="1" dirty="0">
              <a:solidFill>
                <a:srgbClr val="002060"/>
              </a:solidFill>
            </a:endParaRPr>
          </a:p>
          <a:p>
            <a:pPr marL="457200" indent="-457200" algn="just">
              <a:lnSpc>
                <a:spcPct val="107000"/>
              </a:lnSpc>
              <a:buFont typeface="+mj-lt"/>
              <a:buAutoNum type="arabicPeriod"/>
            </a:pPr>
            <a:r>
              <a:rPr lang="en-GB" sz="2400" b="1" dirty="0">
                <a:solidFill>
                  <a:srgbClr val="002060"/>
                </a:solidFill>
              </a:rPr>
              <a:t>Presentation of the tool during seminars, organised locally in all Districts, to all members of the Hairdressers Association </a:t>
            </a:r>
          </a:p>
          <a:p>
            <a:pPr marL="800100" lvl="1" indent="-342900" algn="just">
              <a:lnSpc>
                <a:spcPct val="107000"/>
              </a:lnSpc>
              <a:buFont typeface="Wingdings" panose="05000000000000000000" pitchFamily="2" charset="2"/>
              <a:buChar char="Ø"/>
            </a:pPr>
            <a:r>
              <a:rPr lang="en-GB" sz="2400" b="1" dirty="0">
                <a:solidFill>
                  <a:srgbClr val="002060"/>
                </a:solidFill>
              </a:rPr>
              <a:t>for pilot testing, </a:t>
            </a:r>
          </a:p>
          <a:p>
            <a:pPr marL="800100" lvl="1" indent="-342900" algn="just">
              <a:lnSpc>
                <a:spcPct val="107000"/>
              </a:lnSpc>
              <a:buFont typeface="Wingdings" panose="05000000000000000000" pitchFamily="2" charset="2"/>
              <a:buChar char="Ø"/>
            </a:pPr>
            <a:r>
              <a:rPr lang="en-GB" sz="2400" b="1" dirty="0">
                <a:solidFill>
                  <a:srgbClr val="002060"/>
                </a:solidFill>
              </a:rPr>
              <a:t>to convince that the tool is easy to use, </a:t>
            </a:r>
          </a:p>
          <a:p>
            <a:pPr marL="800100" lvl="1" indent="-342900" algn="just">
              <a:lnSpc>
                <a:spcPct val="107000"/>
              </a:lnSpc>
              <a:buFont typeface="Wingdings" panose="05000000000000000000" pitchFamily="2" charset="2"/>
              <a:buChar char="Ø"/>
            </a:pPr>
            <a:r>
              <a:rPr lang="en-GB" sz="2400" b="1" dirty="0">
                <a:solidFill>
                  <a:srgbClr val="002060"/>
                </a:solidFill>
              </a:rPr>
              <a:t>serves their needs, </a:t>
            </a:r>
          </a:p>
          <a:p>
            <a:pPr marL="800100" lvl="1" indent="-342900" algn="just">
              <a:lnSpc>
                <a:spcPct val="107000"/>
              </a:lnSpc>
              <a:buFont typeface="Wingdings" panose="05000000000000000000" pitchFamily="2" charset="2"/>
              <a:buChar char="Ø"/>
            </a:pPr>
            <a:r>
              <a:rPr lang="en-GB" sz="2400" b="1" dirty="0">
                <a:solidFill>
                  <a:srgbClr val="002060"/>
                </a:solidFill>
              </a:rPr>
              <a:t>language used is understandable </a:t>
            </a:r>
          </a:p>
          <a:p>
            <a:pPr marL="800100" lvl="1" indent="-342900" algn="just">
              <a:lnSpc>
                <a:spcPct val="107000"/>
              </a:lnSpc>
              <a:buFont typeface="Wingdings" panose="05000000000000000000" pitchFamily="2" charset="2"/>
              <a:buChar char="Ø"/>
            </a:pPr>
            <a:r>
              <a:rPr lang="en-GB" sz="2400" b="1" dirty="0">
                <a:solidFill>
                  <a:srgbClr val="002060"/>
                </a:solidFill>
              </a:rPr>
              <a:t>the preparation of a risk assessment based on the tool does not take too much time.</a:t>
            </a:r>
          </a:p>
        </p:txBody>
      </p:sp>
      <p:pic>
        <p:nvPicPr>
          <p:cNvPr id="4" name="Picture 3"/>
          <p:cNvPicPr>
            <a:picLocks noChangeAspect="1"/>
          </p:cNvPicPr>
          <p:nvPr/>
        </p:nvPicPr>
        <p:blipFill>
          <a:blip r:embed="rId3">
            <a:grayscl/>
          </a:blip>
          <a:stretch>
            <a:fillRect/>
          </a:stretch>
        </p:blipFill>
        <p:spPr>
          <a:xfrm>
            <a:off x="6553200" y="3581400"/>
            <a:ext cx="2590800" cy="1932597"/>
          </a:xfrm>
          <a:prstGeom prst="rect">
            <a:avLst/>
          </a:prstGeom>
        </p:spPr>
      </p:pic>
    </p:spTree>
    <p:extLst>
      <p:ext uri="{BB962C8B-B14F-4D97-AF65-F5344CB8AC3E}">
        <p14:creationId xmlns:p14="http://schemas.microsoft.com/office/powerpoint/2010/main" val="2827473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95456" y="6492875"/>
            <a:ext cx="2895600" cy="365125"/>
          </a:xfrm>
        </p:spPr>
        <p:txBody>
          <a:bodyPr/>
          <a:lstStyle/>
          <a:p>
            <a:r>
              <a:rPr lang="en-US" dirty="0">
                <a:solidFill>
                  <a:prstClr val="black">
                    <a:tint val="75000"/>
                  </a:prstClr>
                </a:solidFill>
              </a:rPr>
              <a:t>info@miacservices.com  www.miacservices.com</a:t>
            </a:r>
          </a:p>
        </p:txBody>
      </p:sp>
      <p:sp>
        <p:nvSpPr>
          <p:cNvPr id="3" name="Slide Number Placeholder 2"/>
          <p:cNvSpPr>
            <a:spLocks noGrp="1"/>
          </p:cNvSpPr>
          <p:nvPr>
            <p:ph type="sldNum" sz="quarter" idx="12"/>
          </p:nvPr>
        </p:nvSpPr>
        <p:spPr>
          <a:xfrm>
            <a:off x="6553200" y="6356350"/>
            <a:ext cx="2133600" cy="365125"/>
          </a:xfrm>
        </p:spPr>
        <p:txBody>
          <a:bodyPr/>
          <a:lstStyle/>
          <a:p>
            <a:fld id="{18E235FB-BDCE-415C-BD70-EBAA590A2BF8}" type="slidenum">
              <a:rPr lang="en-US" smtClean="0">
                <a:solidFill>
                  <a:prstClr val="black">
                    <a:tint val="75000"/>
                  </a:prstClr>
                </a:solidFill>
              </a:rPr>
              <a:pPr/>
              <a:t>6</a:t>
            </a:fld>
            <a:endParaRPr lang="en-US">
              <a:solidFill>
                <a:prstClr val="black">
                  <a:tint val="75000"/>
                </a:prstClr>
              </a:solidFill>
            </a:endParaRPr>
          </a:p>
        </p:txBody>
      </p:sp>
      <p:sp>
        <p:nvSpPr>
          <p:cNvPr id="6" name="Text Box 2"/>
          <p:cNvSpPr txBox="1">
            <a:spLocks noChangeArrowheads="1"/>
          </p:cNvSpPr>
          <p:nvPr/>
        </p:nvSpPr>
        <p:spPr bwMode="auto">
          <a:xfrm>
            <a:off x="0" y="156766"/>
            <a:ext cx="9144000" cy="59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7000"/>
              </a:lnSpc>
            </a:pPr>
            <a:r>
              <a:rPr lang="en-GB" sz="3200" b="1" dirty="0">
                <a:solidFill>
                  <a:srgbClr val="0070C0"/>
                </a:solidFill>
              </a:rPr>
              <a:t>Implementation of the tool </a:t>
            </a:r>
          </a:p>
        </p:txBody>
      </p:sp>
      <p:sp>
        <p:nvSpPr>
          <p:cNvPr id="7" name="Text Box 2"/>
          <p:cNvSpPr txBox="1">
            <a:spLocks noChangeArrowheads="1"/>
          </p:cNvSpPr>
          <p:nvPr/>
        </p:nvSpPr>
        <p:spPr bwMode="auto">
          <a:xfrm>
            <a:off x="342874" y="1233255"/>
            <a:ext cx="4914925" cy="443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07000"/>
              </a:lnSpc>
              <a:buFont typeface="+mj-lt"/>
              <a:buAutoNum type="arabicPeriod" startAt="3"/>
            </a:pPr>
            <a:r>
              <a:rPr lang="en-GB" sz="2400" b="1" dirty="0">
                <a:solidFill>
                  <a:srgbClr val="002060"/>
                </a:solidFill>
              </a:rPr>
              <a:t>Training on the tool to the Cyprus Hairdressers’ Association inspectors, in order to be able to provide assistance to the hairdressers. </a:t>
            </a:r>
          </a:p>
          <a:p>
            <a:pPr marL="342900" indent="-342900">
              <a:lnSpc>
                <a:spcPct val="107000"/>
              </a:lnSpc>
              <a:buFont typeface="Arial" pitchFamily="34" charset="0"/>
              <a:buChar char="•"/>
            </a:pPr>
            <a:endParaRPr lang="en-GB" sz="2400" b="1" dirty="0">
              <a:solidFill>
                <a:srgbClr val="002060"/>
              </a:solidFill>
            </a:endParaRPr>
          </a:p>
          <a:p>
            <a:pPr marL="457200" indent="-457200">
              <a:lnSpc>
                <a:spcPct val="107000"/>
              </a:lnSpc>
              <a:buFont typeface="+mj-lt"/>
              <a:buAutoNum type="arabicPeriod" startAt="4"/>
            </a:pPr>
            <a:r>
              <a:rPr lang="en-GB" sz="2400" b="1" dirty="0">
                <a:solidFill>
                  <a:srgbClr val="002060"/>
                </a:solidFill>
              </a:rPr>
              <a:t>Publication of relevant articles in the Cyprus Hairdressers’ Association magazine in order to raise awareness of the tool among its target end users</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201" y="2303241"/>
            <a:ext cx="3546674" cy="264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568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315075" y="3020850"/>
            <a:ext cx="2828925" cy="2828925"/>
          </a:xfrm>
          <a:prstGeom prst="rect">
            <a:avLst/>
          </a:prstGeom>
        </p:spPr>
      </p:pic>
      <p:sp>
        <p:nvSpPr>
          <p:cNvPr id="2" name="Footer Placeholder 1"/>
          <p:cNvSpPr>
            <a:spLocks noGrp="1"/>
          </p:cNvSpPr>
          <p:nvPr>
            <p:ph type="ftr" sz="quarter" idx="11"/>
          </p:nvPr>
        </p:nvSpPr>
        <p:spPr>
          <a:xfrm>
            <a:off x="3095456" y="6492875"/>
            <a:ext cx="2895600" cy="365125"/>
          </a:xfrm>
        </p:spPr>
        <p:txBody>
          <a:bodyPr/>
          <a:lstStyle/>
          <a:p>
            <a:r>
              <a:rPr lang="en-US" dirty="0">
                <a:solidFill>
                  <a:prstClr val="black">
                    <a:tint val="75000"/>
                  </a:prstClr>
                </a:solidFill>
              </a:rPr>
              <a:t>info@miacservices.com  www.miacservices.com</a:t>
            </a:r>
          </a:p>
        </p:txBody>
      </p:sp>
      <p:sp>
        <p:nvSpPr>
          <p:cNvPr id="3" name="Slide Number Placeholder 2"/>
          <p:cNvSpPr>
            <a:spLocks noGrp="1"/>
          </p:cNvSpPr>
          <p:nvPr>
            <p:ph type="sldNum" sz="quarter" idx="12"/>
          </p:nvPr>
        </p:nvSpPr>
        <p:spPr>
          <a:xfrm>
            <a:off x="6553200" y="6356350"/>
            <a:ext cx="2133600" cy="365125"/>
          </a:xfrm>
        </p:spPr>
        <p:txBody>
          <a:bodyPr/>
          <a:lstStyle/>
          <a:p>
            <a:fld id="{18E235FB-BDCE-415C-BD70-EBAA590A2BF8}" type="slidenum">
              <a:rPr lang="en-US" smtClean="0">
                <a:solidFill>
                  <a:prstClr val="black">
                    <a:tint val="75000"/>
                  </a:prstClr>
                </a:solidFill>
              </a:rPr>
              <a:pPr/>
              <a:t>7</a:t>
            </a:fld>
            <a:endParaRPr lang="en-US">
              <a:solidFill>
                <a:prstClr val="black">
                  <a:tint val="75000"/>
                </a:prstClr>
              </a:solidFill>
            </a:endParaRPr>
          </a:p>
        </p:txBody>
      </p:sp>
      <p:sp>
        <p:nvSpPr>
          <p:cNvPr id="6" name="Text Box 2"/>
          <p:cNvSpPr txBox="1">
            <a:spLocks noChangeArrowheads="1"/>
          </p:cNvSpPr>
          <p:nvPr/>
        </p:nvSpPr>
        <p:spPr bwMode="auto">
          <a:xfrm>
            <a:off x="0" y="156766"/>
            <a:ext cx="9144000" cy="59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7000"/>
              </a:lnSpc>
            </a:pPr>
            <a:r>
              <a:rPr lang="en-GB" sz="3200" b="1" dirty="0">
                <a:solidFill>
                  <a:srgbClr val="0070C0"/>
                </a:solidFill>
              </a:rPr>
              <a:t>Implementation of the tool </a:t>
            </a:r>
          </a:p>
        </p:txBody>
      </p:sp>
      <p:sp>
        <p:nvSpPr>
          <p:cNvPr id="7" name="Text Box 2"/>
          <p:cNvSpPr txBox="1">
            <a:spLocks noChangeArrowheads="1"/>
          </p:cNvSpPr>
          <p:nvPr/>
        </p:nvSpPr>
        <p:spPr bwMode="auto">
          <a:xfrm>
            <a:off x="457200" y="1286312"/>
            <a:ext cx="6553200" cy="522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7000"/>
              </a:lnSpc>
            </a:pPr>
            <a:r>
              <a:rPr lang="en-GB" sz="2400" b="1" dirty="0">
                <a:solidFill>
                  <a:srgbClr val="0070C0"/>
                </a:solidFill>
              </a:rPr>
              <a:t>Office Work – Public sector</a:t>
            </a:r>
          </a:p>
          <a:p>
            <a:pPr>
              <a:lnSpc>
                <a:spcPct val="107000"/>
              </a:lnSpc>
            </a:pPr>
            <a:endParaRPr lang="en-GB" sz="2400" b="1" dirty="0">
              <a:solidFill>
                <a:srgbClr val="002060"/>
              </a:solidFill>
            </a:endParaRPr>
          </a:p>
          <a:p>
            <a:pPr marL="457200" indent="-457200">
              <a:lnSpc>
                <a:spcPct val="107000"/>
              </a:lnSpc>
              <a:buFont typeface="+mj-lt"/>
              <a:buAutoNum type="arabicPeriod" startAt="5"/>
            </a:pPr>
            <a:r>
              <a:rPr lang="en-GB" sz="2400" b="1" dirty="0">
                <a:solidFill>
                  <a:srgbClr val="002060"/>
                </a:solidFill>
              </a:rPr>
              <a:t>The Department of Labour Inspection with the support and help of the Union of the Civil Servants organised seminars for dissemination of the tool .</a:t>
            </a:r>
          </a:p>
          <a:p>
            <a:pPr marL="457200" indent="-457200">
              <a:lnSpc>
                <a:spcPct val="107000"/>
              </a:lnSpc>
              <a:buFont typeface="+mj-lt"/>
              <a:buAutoNum type="arabicPeriod" startAt="5"/>
            </a:pPr>
            <a:endParaRPr lang="en-GB" sz="2400" b="1" dirty="0">
              <a:solidFill>
                <a:srgbClr val="002060"/>
              </a:solidFill>
            </a:endParaRPr>
          </a:p>
          <a:p>
            <a:pPr>
              <a:lnSpc>
                <a:spcPct val="107000"/>
              </a:lnSpc>
            </a:pPr>
            <a:r>
              <a:rPr lang="en-GB" sz="2400" b="1" dirty="0">
                <a:solidFill>
                  <a:srgbClr val="0070C0"/>
                </a:solidFill>
              </a:rPr>
              <a:t>Butcheries</a:t>
            </a:r>
          </a:p>
          <a:p>
            <a:pPr>
              <a:lnSpc>
                <a:spcPct val="107000"/>
              </a:lnSpc>
            </a:pPr>
            <a:endParaRPr lang="en-GB" sz="2400" b="1" dirty="0">
              <a:solidFill>
                <a:srgbClr val="002060"/>
              </a:solidFill>
            </a:endParaRPr>
          </a:p>
          <a:p>
            <a:pPr marL="457200" indent="-457200">
              <a:lnSpc>
                <a:spcPct val="107000"/>
              </a:lnSpc>
              <a:buFont typeface="+mj-lt"/>
              <a:buAutoNum type="arabicPeriod" startAt="6"/>
            </a:pPr>
            <a:r>
              <a:rPr lang="en-GB" sz="2400" b="1" dirty="0">
                <a:solidFill>
                  <a:srgbClr val="002060"/>
                </a:solidFill>
              </a:rPr>
              <a:t>The Department of labour inspection with the support of EU-OSHA and the help of the Butchers Association organised seminar for dissemination of the tool .</a:t>
            </a:r>
          </a:p>
        </p:txBody>
      </p:sp>
    </p:spTree>
    <p:extLst>
      <p:ext uri="{BB962C8B-B14F-4D97-AF65-F5344CB8AC3E}">
        <p14:creationId xmlns:p14="http://schemas.microsoft.com/office/powerpoint/2010/main" val="1278830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95456" y="6492875"/>
            <a:ext cx="2895600" cy="365125"/>
          </a:xfrm>
        </p:spPr>
        <p:txBody>
          <a:bodyPr/>
          <a:lstStyle/>
          <a:p>
            <a:r>
              <a:rPr lang="en-US" dirty="0">
                <a:solidFill>
                  <a:prstClr val="black">
                    <a:tint val="75000"/>
                  </a:prstClr>
                </a:solidFill>
              </a:rPr>
              <a:t>info@miacservices.com  www.miacservices.com</a:t>
            </a:r>
          </a:p>
        </p:txBody>
      </p:sp>
      <p:sp>
        <p:nvSpPr>
          <p:cNvPr id="3" name="Slide Number Placeholder 2"/>
          <p:cNvSpPr>
            <a:spLocks noGrp="1"/>
          </p:cNvSpPr>
          <p:nvPr>
            <p:ph type="sldNum" sz="quarter" idx="12"/>
          </p:nvPr>
        </p:nvSpPr>
        <p:spPr>
          <a:xfrm>
            <a:off x="6553200" y="6356350"/>
            <a:ext cx="2133600" cy="365125"/>
          </a:xfrm>
        </p:spPr>
        <p:txBody>
          <a:bodyPr/>
          <a:lstStyle/>
          <a:p>
            <a:fld id="{18E235FB-BDCE-415C-BD70-EBAA590A2BF8}" type="slidenum">
              <a:rPr lang="en-US" smtClean="0">
                <a:solidFill>
                  <a:prstClr val="black">
                    <a:tint val="75000"/>
                  </a:prstClr>
                </a:solidFill>
              </a:rPr>
              <a:pPr/>
              <a:t>8</a:t>
            </a:fld>
            <a:endParaRPr lang="en-US">
              <a:solidFill>
                <a:prstClr val="black">
                  <a:tint val="75000"/>
                </a:prstClr>
              </a:solidFill>
            </a:endParaRPr>
          </a:p>
        </p:txBody>
      </p:sp>
      <p:sp>
        <p:nvSpPr>
          <p:cNvPr id="6" name="Text Box 2"/>
          <p:cNvSpPr txBox="1">
            <a:spLocks noChangeArrowheads="1"/>
          </p:cNvSpPr>
          <p:nvPr/>
        </p:nvSpPr>
        <p:spPr bwMode="auto">
          <a:xfrm>
            <a:off x="0" y="156766"/>
            <a:ext cx="9144000" cy="59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7000"/>
              </a:lnSpc>
            </a:pPr>
            <a:r>
              <a:rPr lang="en-GB" sz="3200" b="1" dirty="0">
                <a:solidFill>
                  <a:srgbClr val="0070C0"/>
                </a:solidFill>
              </a:rPr>
              <a:t>Implementation of the tool </a:t>
            </a:r>
          </a:p>
        </p:txBody>
      </p:sp>
      <p:sp>
        <p:nvSpPr>
          <p:cNvPr id="7" name="Text Box 2"/>
          <p:cNvSpPr txBox="1">
            <a:spLocks noChangeArrowheads="1"/>
          </p:cNvSpPr>
          <p:nvPr/>
        </p:nvSpPr>
        <p:spPr bwMode="auto">
          <a:xfrm>
            <a:off x="457200" y="1139081"/>
            <a:ext cx="7581274" cy="206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07000"/>
              </a:lnSpc>
            </a:pPr>
            <a:r>
              <a:rPr lang="en-GB" sz="2400" b="1" dirty="0">
                <a:solidFill>
                  <a:srgbClr val="0070C0"/>
                </a:solidFill>
              </a:rPr>
              <a:t>Catering services</a:t>
            </a:r>
          </a:p>
          <a:p>
            <a:pPr algn="just">
              <a:lnSpc>
                <a:spcPct val="107000"/>
              </a:lnSpc>
            </a:pPr>
            <a:endParaRPr lang="en-GB" sz="2400" b="1" dirty="0">
              <a:solidFill>
                <a:srgbClr val="002060"/>
              </a:solidFill>
            </a:endParaRPr>
          </a:p>
          <a:p>
            <a:pPr marL="457200" indent="-457200" algn="just">
              <a:lnSpc>
                <a:spcPct val="107000"/>
              </a:lnSpc>
              <a:buFont typeface="+mj-lt"/>
              <a:buAutoNum type="arabicPeriod" startAt="7"/>
            </a:pPr>
            <a:r>
              <a:rPr lang="en-GB" sz="2400" b="1" dirty="0">
                <a:solidFill>
                  <a:srgbClr val="002060"/>
                </a:solidFill>
              </a:rPr>
              <a:t>The Department with the support of EU-OSHA and the help of the Enterprise Europe Network organised training seminar for the dissemination of the tool .</a:t>
            </a:r>
          </a:p>
        </p:txBody>
      </p:sp>
      <p:pic>
        <p:nvPicPr>
          <p:cNvPr id="8" name="Picture 8" descr="IMG_72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1562" y="3429000"/>
            <a:ext cx="4519873" cy="301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701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095456" y="6492875"/>
            <a:ext cx="2895600" cy="365125"/>
          </a:xfrm>
        </p:spPr>
        <p:txBody>
          <a:bodyPr/>
          <a:lstStyle/>
          <a:p>
            <a:r>
              <a:rPr lang="en-US" dirty="0">
                <a:solidFill>
                  <a:prstClr val="black">
                    <a:tint val="75000"/>
                  </a:prstClr>
                </a:solidFill>
              </a:rPr>
              <a:t>info@miacservices.com  www.miacservices.com</a:t>
            </a:r>
          </a:p>
        </p:txBody>
      </p:sp>
      <p:sp>
        <p:nvSpPr>
          <p:cNvPr id="3" name="Slide Number Placeholder 2"/>
          <p:cNvSpPr>
            <a:spLocks noGrp="1"/>
          </p:cNvSpPr>
          <p:nvPr>
            <p:ph type="sldNum" sz="quarter" idx="12"/>
          </p:nvPr>
        </p:nvSpPr>
        <p:spPr>
          <a:xfrm>
            <a:off x="6553200" y="6356350"/>
            <a:ext cx="2133600" cy="365125"/>
          </a:xfrm>
        </p:spPr>
        <p:txBody>
          <a:bodyPr/>
          <a:lstStyle/>
          <a:p>
            <a:fld id="{18E235FB-BDCE-415C-BD70-EBAA590A2BF8}" type="slidenum">
              <a:rPr lang="en-US" smtClean="0">
                <a:solidFill>
                  <a:prstClr val="black">
                    <a:tint val="75000"/>
                  </a:prstClr>
                </a:solidFill>
              </a:rPr>
              <a:pPr/>
              <a:t>9</a:t>
            </a:fld>
            <a:endParaRPr lang="en-US">
              <a:solidFill>
                <a:prstClr val="black">
                  <a:tint val="75000"/>
                </a:prstClr>
              </a:solidFill>
            </a:endParaRPr>
          </a:p>
        </p:txBody>
      </p:sp>
      <p:sp>
        <p:nvSpPr>
          <p:cNvPr id="6" name="Text Box 2"/>
          <p:cNvSpPr txBox="1">
            <a:spLocks noChangeArrowheads="1"/>
          </p:cNvSpPr>
          <p:nvPr/>
        </p:nvSpPr>
        <p:spPr bwMode="auto">
          <a:xfrm>
            <a:off x="0" y="156766"/>
            <a:ext cx="9144000" cy="59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7000"/>
              </a:lnSpc>
            </a:pPr>
            <a:r>
              <a:rPr lang="en-GB" sz="3200" b="1" dirty="0">
                <a:solidFill>
                  <a:srgbClr val="0070C0"/>
                </a:solidFill>
              </a:rPr>
              <a:t>Implementation of the tool </a:t>
            </a:r>
          </a:p>
        </p:txBody>
      </p:sp>
      <p:sp>
        <p:nvSpPr>
          <p:cNvPr id="7" name="Text Box 2"/>
          <p:cNvSpPr txBox="1">
            <a:spLocks noChangeArrowheads="1"/>
          </p:cNvSpPr>
          <p:nvPr/>
        </p:nvSpPr>
        <p:spPr bwMode="auto">
          <a:xfrm>
            <a:off x="457200" y="1246074"/>
            <a:ext cx="7581274" cy="206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07000"/>
              </a:lnSpc>
            </a:pPr>
            <a:r>
              <a:rPr lang="en-GB" sz="2400" b="1" dirty="0">
                <a:solidFill>
                  <a:srgbClr val="0070C0"/>
                </a:solidFill>
              </a:rPr>
              <a:t>School establishments</a:t>
            </a:r>
          </a:p>
          <a:p>
            <a:pPr algn="just">
              <a:lnSpc>
                <a:spcPct val="107000"/>
              </a:lnSpc>
            </a:pPr>
            <a:endParaRPr lang="en-GB" sz="2400" b="1" dirty="0">
              <a:solidFill>
                <a:srgbClr val="002060"/>
              </a:solidFill>
            </a:endParaRPr>
          </a:p>
          <a:p>
            <a:pPr marL="457200" indent="-457200" algn="just">
              <a:lnSpc>
                <a:spcPct val="107000"/>
              </a:lnSpc>
              <a:buFont typeface="+mj-lt"/>
              <a:buAutoNum type="arabicPeriod" startAt="8"/>
            </a:pPr>
            <a:r>
              <a:rPr lang="en-GB" sz="2400" b="1" dirty="0">
                <a:solidFill>
                  <a:srgbClr val="002060"/>
                </a:solidFill>
              </a:rPr>
              <a:t>The Department with the support of the Ministry of Education and Culture will organise seminars for Pilot Testing of OiRA tool for school Establishments.</a:t>
            </a:r>
          </a:p>
        </p:txBody>
      </p:sp>
      <p:pic>
        <p:nvPicPr>
          <p:cNvPr id="8" name="Picture 3" descr="Z:\TAY\ΚΔΟΘ\ENL\2013\OIRA\LA\Public Sector\Photos\IMG_34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389679"/>
            <a:ext cx="4686300" cy="312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479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1064</TotalTime>
  <Words>1246</Words>
  <Application>Microsoft Office PowerPoint</Application>
  <PresentationFormat>On-screen Show (4:3)</PresentationFormat>
  <Paragraphs>242</Paragraphs>
  <Slides>27</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1_Office Theme</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Marios Charalambous</dc:creator>
  <cp:lastModifiedBy>Marios Charalambous</cp:lastModifiedBy>
  <cp:revision>361</cp:revision>
  <cp:lastPrinted>2016-10-17T05:04:21Z</cp:lastPrinted>
  <dcterms:created xsi:type="dcterms:W3CDTF">2014-11-27T12:47:13Z</dcterms:created>
  <dcterms:modified xsi:type="dcterms:W3CDTF">2016-10-17T12:07:08Z</dcterms:modified>
</cp:coreProperties>
</file>